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3" r:id="rId2"/>
    <p:sldId id="257" r:id="rId3"/>
    <p:sldId id="258" r:id="rId4"/>
    <p:sldId id="256" r:id="rId5"/>
    <p:sldId id="261" r:id="rId6"/>
    <p:sldId id="327" r:id="rId7"/>
    <p:sldId id="291" r:id="rId8"/>
    <p:sldId id="290" r:id="rId9"/>
    <p:sldId id="308" r:id="rId10"/>
    <p:sldId id="310" r:id="rId11"/>
    <p:sldId id="321" r:id="rId12"/>
    <p:sldId id="323" r:id="rId13"/>
    <p:sldId id="324" r:id="rId14"/>
    <p:sldId id="315" r:id="rId15"/>
    <p:sldId id="293" r:id="rId16"/>
    <p:sldId id="326" r:id="rId17"/>
    <p:sldId id="262"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55" autoAdjust="0"/>
    <p:restoredTop sz="94660"/>
  </p:normalViewPr>
  <p:slideViewPr>
    <p:cSldViewPr snapToGrid="0">
      <p:cViewPr varScale="1">
        <p:scale>
          <a:sx n="68" d="100"/>
          <a:sy n="68" d="100"/>
        </p:scale>
        <p:origin x="-1014"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0AD426-E008-4B2D-9335-586CDC03BE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AF55F4C4-A97F-4C64-94A5-6683254A3B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C96EB0B9-444A-4D04-B54D-87E0A036B6F8}"/>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pPr/>
              <a:t>22-07-2024</a:t>
            </a:fld>
            <a:endParaRPr lang="en-IN"/>
          </a:p>
        </p:txBody>
      </p:sp>
      <p:sp>
        <p:nvSpPr>
          <p:cNvPr id="5" name="Footer Placeholder 4">
            <a:extLst>
              <a:ext uri="{FF2B5EF4-FFF2-40B4-BE49-F238E27FC236}">
                <a16:creationId xmlns:a16="http://schemas.microsoft.com/office/drawing/2014/main" xmlns="" id="{30248BCF-6D52-453C-985F-8E6981D4BA5E}"/>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xmlns="" id="{865FB5AE-C002-485B-8772-E8AF429C440F}"/>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pPr/>
              <a:t>‹#›</a:t>
            </a:fld>
            <a:endParaRPr lang="en-IN"/>
          </a:p>
        </p:txBody>
      </p:sp>
    </p:spTree>
    <p:extLst>
      <p:ext uri="{BB962C8B-B14F-4D97-AF65-F5344CB8AC3E}">
        <p14:creationId xmlns:p14="http://schemas.microsoft.com/office/powerpoint/2010/main" xmlns="" val="3127624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1EF6F910-BA9D-477D-A5CF-F9F594983A76}"/>
              </a:ext>
            </a:extLst>
          </p:cNvPr>
          <p:cNvSpPr/>
          <p:nvPr/>
        </p:nvSpPr>
        <p:spPr>
          <a:xfrm>
            <a:off x="61135" y="5991582"/>
            <a:ext cx="12130865" cy="744087"/>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xmlns="" id="{E9A8FC27-7280-4AEC-BC8B-85E787782055}"/>
              </a:ext>
            </a:extLst>
          </p:cNvPr>
          <p:cNvSpPr txBox="1"/>
          <p:nvPr/>
        </p:nvSpPr>
        <p:spPr>
          <a:xfrm>
            <a:off x="134377" y="6182193"/>
            <a:ext cx="4841567" cy="369332"/>
          </a:xfrm>
          <a:prstGeom prst="rect">
            <a:avLst/>
          </a:prstGeom>
          <a:noFill/>
        </p:spPr>
        <p:txBody>
          <a:bodyPr wrap="square" rtlCol="0">
            <a:spAutoFit/>
          </a:bodyPr>
          <a:lstStyle/>
          <a:p>
            <a:r>
              <a:rPr lang="en-IN" b="1" dirty="0">
                <a:solidFill>
                  <a:schemeClr val="bg1"/>
                </a:solidFill>
                <a:latin typeface="+mj-lt"/>
              </a:rPr>
              <a:t>Department of Computer Science &amp; Engineering</a:t>
            </a:r>
          </a:p>
        </p:txBody>
      </p:sp>
      <p:sp>
        <p:nvSpPr>
          <p:cNvPr id="15" name="TextBox 14">
            <a:extLst>
              <a:ext uri="{FF2B5EF4-FFF2-40B4-BE49-F238E27FC236}">
                <a16:creationId xmlns:a16="http://schemas.microsoft.com/office/drawing/2014/main" xmlns="" id="{9BC2C5C0-A97C-437A-995C-59C435A260AB}"/>
              </a:ext>
            </a:extLst>
          </p:cNvPr>
          <p:cNvSpPr txBox="1"/>
          <p:nvPr/>
        </p:nvSpPr>
        <p:spPr>
          <a:xfrm>
            <a:off x="9294829" y="6198854"/>
            <a:ext cx="2554826" cy="369332"/>
          </a:xfrm>
          <a:prstGeom prst="rect">
            <a:avLst/>
          </a:prstGeom>
          <a:noFill/>
        </p:spPr>
        <p:txBody>
          <a:bodyPr wrap="square" rtlCol="0">
            <a:spAutoFit/>
          </a:bodyPr>
          <a:lstStyle/>
          <a:p>
            <a:pPr algn="r"/>
            <a:r>
              <a:rPr lang="en-IN" b="1" dirty="0">
                <a:solidFill>
                  <a:schemeClr val="bg1"/>
                </a:solidFill>
                <a:latin typeface="+mj-lt"/>
              </a:rPr>
              <a:t>www.cambridge.edu.in</a:t>
            </a:r>
          </a:p>
        </p:txBody>
      </p:sp>
    </p:spTree>
    <p:extLst>
      <p:ext uri="{BB962C8B-B14F-4D97-AF65-F5344CB8AC3E}">
        <p14:creationId xmlns:p14="http://schemas.microsoft.com/office/powerpoint/2010/main" xmlns="" val="3027229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3BD300-5A9D-4801-B3AA-34841CB213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9E9D0828-03E3-4F32-BCE4-D4480DA80D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769B2C35-E93D-41E2-9092-7E6CF83D9E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C69BB9B-9B80-456E-BA6E-97034C073AE2}"/>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pPr/>
              <a:t>22-07-2024</a:t>
            </a:fld>
            <a:endParaRPr lang="en-IN"/>
          </a:p>
        </p:txBody>
      </p:sp>
      <p:sp>
        <p:nvSpPr>
          <p:cNvPr id="6" name="Footer Placeholder 5">
            <a:extLst>
              <a:ext uri="{FF2B5EF4-FFF2-40B4-BE49-F238E27FC236}">
                <a16:creationId xmlns:a16="http://schemas.microsoft.com/office/drawing/2014/main" xmlns="" id="{25F40B01-0380-4113-BE72-37C8EB8B2AB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xmlns="" id="{8FDCE424-9E5D-4A7B-AACD-C29EE2C96011}"/>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pPr/>
              <a:t>‹#›</a:t>
            </a:fld>
            <a:endParaRPr lang="en-IN"/>
          </a:p>
        </p:txBody>
      </p:sp>
    </p:spTree>
    <p:extLst>
      <p:ext uri="{BB962C8B-B14F-4D97-AF65-F5344CB8AC3E}">
        <p14:creationId xmlns:p14="http://schemas.microsoft.com/office/powerpoint/2010/main" xmlns="" val="424231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B45A79-EF9C-4709-B309-FD2D4A5223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6D6BFCE7-09CA-4613-8768-CCE4F81EA5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xmlns="" id="{E2AA1215-EC64-4A7B-8722-5C1138A0CF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D90224B4-57F6-4098-A2DA-547459EC585C}"/>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pPr/>
              <a:t>22-07-2024</a:t>
            </a:fld>
            <a:endParaRPr lang="en-IN"/>
          </a:p>
        </p:txBody>
      </p:sp>
      <p:sp>
        <p:nvSpPr>
          <p:cNvPr id="6" name="Footer Placeholder 5">
            <a:extLst>
              <a:ext uri="{FF2B5EF4-FFF2-40B4-BE49-F238E27FC236}">
                <a16:creationId xmlns:a16="http://schemas.microsoft.com/office/drawing/2014/main" xmlns="" id="{3D1B90C0-D69A-453F-9920-35BF345E48D2}"/>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xmlns="" id="{34230C1F-DB6A-4A97-9186-2F97F0F6D3AF}"/>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pPr/>
              <a:t>‹#›</a:t>
            </a:fld>
            <a:endParaRPr lang="en-IN"/>
          </a:p>
        </p:txBody>
      </p:sp>
    </p:spTree>
    <p:extLst>
      <p:ext uri="{BB962C8B-B14F-4D97-AF65-F5344CB8AC3E}">
        <p14:creationId xmlns:p14="http://schemas.microsoft.com/office/powerpoint/2010/main" xmlns="" val="3230360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D358B71-A579-4840-9E69-E375B33802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DECB4C15-296C-483A-8CCB-4A92175240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6166B90-E812-4DB5-ADA2-F33AA2366571}"/>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pPr/>
              <a:t>22-07-2024</a:t>
            </a:fld>
            <a:endParaRPr lang="en-IN"/>
          </a:p>
        </p:txBody>
      </p:sp>
      <p:sp>
        <p:nvSpPr>
          <p:cNvPr id="5" name="Footer Placeholder 4">
            <a:extLst>
              <a:ext uri="{FF2B5EF4-FFF2-40B4-BE49-F238E27FC236}">
                <a16:creationId xmlns:a16="http://schemas.microsoft.com/office/drawing/2014/main" xmlns="" id="{37D2B834-F620-440D-9D14-F9497E6EB17F}"/>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xmlns="" id="{B52E4C82-C817-4A25-9066-78623E0AACCD}"/>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pPr/>
              <a:t>‹#›</a:t>
            </a:fld>
            <a:endParaRPr lang="en-IN"/>
          </a:p>
        </p:txBody>
      </p:sp>
    </p:spTree>
    <p:extLst>
      <p:ext uri="{BB962C8B-B14F-4D97-AF65-F5344CB8AC3E}">
        <p14:creationId xmlns:p14="http://schemas.microsoft.com/office/powerpoint/2010/main" xmlns="" val="29337488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A9BD059-6120-4484-8D44-7E2026AED657}"/>
              </a:ext>
            </a:extLst>
          </p:cNvPr>
          <p:cNvSpPr>
            <a:spLocks noGrp="1"/>
          </p:cNvSpPr>
          <p:nvPr>
            <p:ph type="title"/>
          </p:nvPr>
        </p:nvSpPr>
        <p:spPr>
          <a:xfrm>
            <a:off x="2026826" y="365125"/>
            <a:ext cx="9326973" cy="1325563"/>
          </a:xfrm>
          <a:prstGeom prst="rect">
            <a:avLst/>
          </a:prstGeom>
        </p:spPr>
        <p:txBody>
          <a:bodyPr vert="horz" lIns="91440" tIns="45720" rIns="91440" bIns="45720" rtlCol="0" anchor="ctr">
            <a:normAutofit/>
          </a:bodyPr>
          <a:lstStyle/>
          <a:p>
            <a:r>
              <a:rPr lang="en-US"/>
              <a:t>Click to edit Master title style</a:t>
            </a:r>
            <a:endParaRPr lang="en-IN" dirty="0"/>
          </a:p>
        </p:txBody>
      </p:sp>
      <p:sp>
        <p:nvSpPr>
          <p:cNvPr id="3" name="Text Placeholder 2">
            <a:extLst>
              <a:ext uri="{FF2B5EF4-FFF2-40B4-BE49-F238E27FC236}">
                <a16:creationId xmlns:a16="http://schemas.microsoft.com/office/drawing/2014/main" xmlns="" id="{7E44CA1C-D0E7-42CE-8CEB-6E514C5701AB}"/>
              </a:ext>
            </a:extLst>
          </p:cNvPr>
          <p:cNvSpPr>
            <a:spLocks noGrp="1"/>
          </p:cNvSpPr>
          <p:nvPr>
            <p:ph type="body" idx="1"/>
          </p:nvPr>
        </p:nvSpPr>
        <p:spPr>
          <a:xfrm>
            <a:off x="838200" y="1825625"/>
            <a:ext cx="9682113" cy="23598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Rectangle 7">
            <a:extLst>
              <a:ext uri="{FF2B5EF4-FFF2-40B4-BE49-F238E27FC236}">
                <a16:creationId xmlns:a16="http://schemas.microsoft.com/office/drawing/2014/main" xmlns="" id="{41605BAC-9D39-404C-AD13-DD69DDFB97C6}"/>
              </a:ext>
            </a:extLst>
          </p:cNvPr>
          <p:cNvSpPr/>
          <p:nvPr/>
        </p:nvSpPr>
        <p:spPr>
          <a:xfrm>
            <a:off x="134377" y="122331"/>
            <a:ext cx="1712857" cy="1703294"/>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xmlns="" id="{4FED9456-7CCB-4A60-962C-2BC0ED7E66CD}"/>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313970" y="453433"/>
            <a:ext cx="1353671" cy="870374"/>
          </a:xfrm>
          <a:prstGeom prst="rect">
            <a:avLst/>
          </a:prstGeom>
        </p:spPr>
      </p:pic>
      <p:sp>
        <p:nvSpPr>
          <p:cNvPr id="12" name="Rectangle 11">
            <a:extLst>
              <a:ext uri="{FF2B5EF4-FFF2-40B4-BE49-F238E27FC236}">
                <a16:creationId xmlns:a16="http://schemas.microsoft.com/office/drawing/2014/main" xmlns="" id="{4244CC2D-7374-4AFB-AABA-B8824998FC38}"/>
              </a:ext>
            </a:extLst>
          </p:cNvPr>
          <p:cNvSpPr/>
          <p:nvPr/>
        </p:nvSpPr>
        <p:spPr>
          <a:xfrm>
            <a:off x="61135" y="5991582"/>
            <a:ext cx="12130865" cy="744087"/>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xmlns="" id="{19C9B830-65CE-40FD-BDD2-ABD1DFDB1315}"/>
              </a:ext>
            </a:extLst>
          </p:cNvPr>
          <p:cNvSpPr txBox="1"/>
          <p:nvPr/>
        </p:nvSpPr>
        <p:spPr>
          <a:xfrm>
            <a:off x="134377" y="6182193"/>
            <a:ext cx="4841567" cy="369332"/>
          </a:xfrm>
          <a:prstGeom prst="rect">
            <a:avLst/>
          </a:prstGeom>
          <a:noFill/>
        </p:spPr>
        <p:txBody>
          <a:bodyPr wrap="square" rtlCol="0">
            <a:spAutoFit/>
          </a:bodyPr>
          <a:lstStyle/>
          <a:p>
            <a:r>
              <a:rPr lang="en-IN" b="1" dirty="0">
                <a:solidFill>
                  <a:schemeClr val="bg1"/>
                </a:solidFill>
                <a:latin typeface="+mj-lt"/>
              </a:rPr>
              <a:t>Department of Computer Science &amp; Engineering</a:t>
            </a:r>
          </a:p>
        </p:txBody>
      </p:sp>
      <p:sp>
        <p:nvSpPr>
          <p:cNvPr id="16" name="TextBox 15">
            <a:extLst>
              <a:ext uri="{FF2B5EF4-FFF2-40B4-BE49-F238E27FC236}">
                <a16:creationId xmlns:a16="http://schemas.microsoft.com/office/drawing/2014/main" xmlns="" id="{021E2F4B-43D1-4E23-9D40-9F9BF91953A6}"/>
              </a:ext>
            </a:extLst>
          </p:cNvPr>
          <p:cNvSpPr txBox="1"/>
          <p:nvPr/>
        </p:nvSpPr>
        <p:spPr>
          <a:xfrm>
            <a:off x="9294829" y="6198854"/>
            <a:ext cx="2554826" cy="369332"/>
          </a:xfrm>
          <a:prstGeom prst="rect">
            <a:avLst/>
          </a:prstGeom>
          <a:noFill/>
        </p:spPr>
        <p:txBody>
          <a:bodyPr wrap="square" rtlCol="0">
            <a:spAutoFit/>
          </a:bodyPr>
          <a:lstStyle/>
          <a:p>
            <a:pPr algn="r"/>
            <a:r>
              <a:rPr lang="en-IN" b="1" dirty="0">
                <a:solidFill>
                  <a:schemeClr val="bg1"/>
                </a:solidFill>
                <a:latin typeface="+mj-lt"/>
              </a:rPr>
              <a:t>www.cambridge.edu.in</a:t>
            </a:r>
          </a:p>
        </p:txBody>
      </p:sp>
    </p:spTree>
    <p:extLst>
      <p:ext uri="{BB962C8B-B14F-4D97-AF65-F5344CB8AC3E}">
        <p14:creationId xmlns:p14="http://schemas.microsoft.com/office/powerpoint/2010/main" xmlns="" val="637837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2CEDE62-ABB3-FC1C-76B8-F7C89731AD54}"/>
              </a:ext>
            </a:extLst>
          </p:cNvPr>
          <p:cNvSpPr/>
          <p:nvPr/>
        </p:nvSpPr>
        <p:spPr>
          <a:xfrm>
            <a:off x="28136" y="42204"/>
            <a:ext cx="12190413" cy="6858000"/>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IN" dirty="0"/>
          </a:p>
        </p:txBody>
      </p:sp>
      <p:sp>
        <p:nvSpPr>
          <p:cNvPr id="3" name="TextBox 5">
            <a:extLst>
              <a:ext uri="{FF2B5EF4-FFF2-40B4-BE49-F238E27FC236}">
                <a16:creationId xmlns:a16="http://schemas.microsoft.com/office/drawing/2014/main" xmlns="" id="{464E5350-F49E-1ECB-866A-8A8D9FC6F47D}"/>
              </a:ext>
            </a:extLst>
          </p:cNvPr>
          <p:cNvSpPr txBox="1">
            <a:spLocks noChangeArrowheads="1"/>
          </p:cNvSpPr>
          <p:nvPr/>
        </p:nvSpPr>
        <p:spPr bwMode="auto">
          <a:xfrm>
            <a:off x="9409747" y="239187"/>
            <a:ext cx="34321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IN" altLang="en-US" dirty="0">
                <a:solidFill>
                  <a:schemeClr val="bg1"/>
                </a:solidFill>
                <a:latin typeface="Times New Roman" panose="02020603050405020304" pitchFamily="18" charset="0"/>
                <a:cs typeface="Times New Roman" panose="02020603050405020304" pitchFamily="18" charset="0"/>
              </a:rPr>
              <a:t>www.cambridge.edu.in</a:t>
            </a:r>
          </a:p>
        </p:txBody>
      </p:sp>
      <p:pic>
        <p:nvPicPr>
          <p:cNvPr id="4" name="Picture Placeholder 8">
            <a:extLst>
              <a:ext uri="{FF2B5EF4-FFF2-40B4-BE49-F238E27FC236}">
                <a16:creationId xmlns:a16="http://schemas.microsoft.com/office/drawing/2014/main" xmlns="" id="{2EFCBA0D-4BCF-F9C5-708E-5906E8AFD0AB}"/>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61" t="-110" r="36201" b="2740"/>
          <a:stretch>
            <a:fillRect/>
          </a:stretch>
        </p:blipFill>
        <p:spPr>
          <a:xfrm>
            <a:off x="6333938" y="848261"/>
            <a:ext cx="5866636" cy="6009740"/>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p:spPr>
      </p:pic>
      <p:sp>
        <p:nvSpPr>
          <p:cNvPr id="5" name="Title 6">
            <a:extLst>
              <a:ext uri="{FF2B5EF4-FFF2-40B4-BE49-F238E27FC236}">
                <a16:creationId xmlns:a16="http://schemas.microsoft.com/office/drawing/2014/main" xmlns="" id="{794299C3-7F08-6612-657B-9AF785B9E77C}"/>
              </a:ext>
            </a:extLst>
          </p:cNvPr>
          <p:cNvSpPr txBox="1">
            <a:spLocks/>
          </p:cNvSpPr>
          <p:nvPr/>
        </p:nvSpPr>
        <p:spPr>
          <a:xfrm>
            <a:off x="251936" y="6282358"/>
            <a:ext cx="6697980" cy="461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0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a:t>
            </a:r>
            <a:endParaRPr lang="en-IN" altLang="en-US" sz="2000" b="1" i="1" dirty="0">
              <a:solidFill>
                <a:schemeClr val="bg1"/>
              </a:solidFill>
              <a:latin typeface="Times New Roman" panose="02020603050405020304" pitchFamily="18" charset="0"/>
              <a:cs typeface="Times New Roman" panose="02020603050405020304" pitchFamily="18" charset="0"/>
            </a:endParaRPr>
          </a:p>
        </p:txBody>
      </p:sp>
      <p:pic>
        <p:nvPicPr>
          <p:cNvPr id="6" name="Picture 1">
            <a:extLst>
              <a:ext uri="{FF2B5EF4-FFF2-40B4-BE49-F238E27FC236}">
                <a16:creationId xmlns:a16="http://schemas.microsoft.com/office/drawing/2014/main" xmlns="" id="{0ADEEA5E-7E34-2144-13C2-A6D5700E5183}"/>
              </a:ext>
            </a:extLst>
          </p:cNvPr>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59513" y="315689"/>
            <a:ext cx="2041549" cy="131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8">
            <a:extLst>
              <a:ext uri="{FF2B5EF4-FFF2-40B4-BE49-F238E27FC236}">
                <a16:creationId xmlns:a16="http://schemas.microsoft.com/office/drawing/2014/main" xmlns="" id="{A0C4A2F1-5814-E0F5-F08D-984505CB2F7F}"/>
              </a:ext>
            </a:extLst>
          </p:cNvPr>
          <p:cNvSpPr txBox="1"/>
          <p:nvPr/>
        </p:nvSpPr>
        <p:spPr>
          <a:xfrm>
            <a:off x="359513" y="1706420"/>
            <a:ext cx="6219087" cy="1058128"/>
          </a:xfrm>
          <a:prstGeom prst="rect">
            <a:avLst/>
          </a:prstGeom>
        </p:spPr>
        <p:txBody>
          <a:bodyPr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defRPr/>
            </a:pPr>
            <a:r>
              <a:rPr lang="en-US" sz="2400" b="1" dirty="0">
                <a:solidFill>
                  <a:srgbClr val="00A1DA"/>
                </a:solidFill>
                <a:latin typeface="Times New Roman" panose="02020603050405020304" pitchFamily="18" charset="0"/>
                <a:cs typeface="Times New Roman" panose="02020603050405020304" pitchFamily="18" charset="0"/>
              </a:rPr>
              <a:t>Project Work Phase – I</a:t>
            </a:r>
          </a:p>
          <a:p>
            <a:pPr algn="just">
              <a:defRPr/>
            </a:pPr>
            <a:r>
              <a:rPr lang="en-US" sz="2400" b="1" dirty="0">
                <a:solidFill>
                  <a:srgbClr val="00A1DA"/>
                </a:solidFill>
                <a:latin typeface="Times New Roman" panose="02020603050405020304" pitchFamily="18" charset="0"/>
                <a:cs typeface="Times New Roman" panose="02020603050405020304" pitchFamily="18" charset="0"/>
              </a:rPr>
              <a:t>Subject Code:21AIMP67</a:t>
            </a:r>
            <a:endParaRPr lang="en-US" sz="2400" b="1" i="1"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sp>
        <p:nvSpPr>
          <p:cNvPr id="8" name="Text Box 1">
            <a:extLst>
              <a:ext uri="{FF2B5EF4-FFF2-40B4-BE49-F238E27FC236}">
                <a16:creationId xmlns:a16="http://schemas.microsoft.com/office/drawing/2014/main" xmlns="" id="{FA002994-4AFB-F7B7-5C48-7F3706BD290E}"/>
              </a:ext>
            </a:extLst>
          </p:cNvPr>
          <p:cNvSpPr txBox="1"/>
          <p:nvPr/>
        </p:nvSpPr>
        <p:spPr>
          <a:xfrm>
            <a:off x="251936" y="3164952"/>
            <a:ext cx="6050390" cy="1323439"/>
          </a:xfrm>
          <a:prstGeom prst="rect">
            <a:avLst/>
          </a:prstGeom>
          <a:noFill/>
        </p:spPr>
        <p:txBody>
          <a:bodyPr wrap="square" rtlCol="0">
            <a:spAutoFit/>
          </a:bodyPr>
          <a:lstStyle/>
          <a:p>
            <a:r>
              <a:rPr lang="en-US" sz="2800" b="1" dirty="0">
                <a:solidFill>
                  <a:srgbClr val="00B0F0"/>
                </a:solidFill>
                <a:latin typeface="Times New Roman" panose="02020603050405020304" pitchFamily="18" charset="0"/>
                <a:cs typeface="Times New Roman" panose="02020603050405020304" pitchFamily="18" charset="0"/>
              </a:rPr>
              <a:t>Project Name</a:t>
            </a:r>
            <a:r>
              <a:rPr lang="en-US" sz="2800" b="1" dirty="0" smtClean="0">
                <a:solidFill>
                  <a:srgbClr val="00B0F0"/>
                </a:solidFill>
                <a:latin typeface="Times New Roman" panose="02020603050405020304" pitchFamily="18" charset="0"/>
                <a:cs typeface="Times New Roman" panose="02020603050405020304" pitchFamily="18" charset="0"/>
              </a:rPr>
              <a:t>:</a:t>
            </a:r>
          </a:p>
          <a:p>
            <a:r>
              <a:rPr lang="en-US" sz="2800" b="1" dirty="0" smtClean="0">
                <a:solidFill>
                  <a:srgbClr val="00B0F0"/>
                </a:solidFill>
                <a:latin typeface="Times New Roman" panose="02020603050405020304" pitchFamily="18" charset="0"/>
                <a:cs typeface="Times New Roman" panose="02020603050405020304" pitchFamily="18" charset="0"/>
              </a:rPr>
              <a:t> </a:t>
            </a:r>
            <a:endParaRPr lang="en-US" sz="2800" b="1" dirty="0">
              <a:solidFill>
                <a:srgbClr val="00B0F0"/>
              </a:solidFill>
              <a:latin typeface="Times New Roman" panose="02020603050405020304" pitchFamily="18" charset="0"/>
              <a:cs typeface="Times New Roman" panose="02020603050405020304" pitchFamily="18" charset="0"/>
            </a:endParaRPr>
          </a:p>
          <a:p>
            <a:r>
              <a:rPr lang="en-US" sz="2400" b="1" i="1" dirty="0" smtClean="0">
                <a:solidFill>
                  <a:srgbClr val="00B0F0"/>
                </a:solidFill>
                <a:latin typeface="Times New Roman" panose="02020603050405020304" pitchFamily="18" charset="0"/>
                <a:cs typeface="Times New Roman" panose="02020603050405020304" pitchFamily="18" charset="0"/>
              </a:rPr>
              <a:t>Fruit Ninja Game</a:t>
            </a:r>
            <a:endParaRPr lang="en-US" sz="2400" b="1" i="1" dirty="0">
              <a:solidFill>
                <a:srgbClr val="00B0F0"/>
              </a:solidFill>
              <a:latin typeface="Times New Roman" panose="02020603050405020304" pitchFamily="18" charset="0"/>
              <a:cs typeface="Times New Roman" panose="02020603050405020304" pitchFamily="18" charset="0"/>
            </a:endParaRPr>
          </a:p>
        </p:txBody>
      </p:sp>
      <p:sp>
        <p:nvSpPr>
          <p:cNvPr id="9" name="Text Box 2">
            <a:extLst>
              <a:ext uri="{FF2B5EF4-FFF2-40B4-BE49-F238E27FC236}">
                <a16:creationId xmlns:a16="http://schemas.microsoft.com/office/drawing/2014/main" xmlns="" id="{11C23A01-A45D-68A1-0FB5-71A99417D6F9}"/>
              </a:ext>
            </a:extLst>
          </p:cNvPr>
          <p:cNvSpPr txBox="1"/>
          <p:nvPr/>
        </p:nvSpPr>
        <p:spPr>
          <a:xfrm>
            <a:off x="251936" y="4664874"/>
            <a:ext cx="5606127" cy="1215717"/>
          </a:xfrm>
          <a:prstGeom prst="rect">
            <a:avLst/>
          </a:prstGeom>
          <a:noFill/>
        </p:spPr>
        <p:txBody>
          <a:bodyPr wrap="square" rtlCol="0">
            <a:spAutoFit/>
          </a:bodyPr>
          <a:lstStyle/>
          <a:p>
            <a:pPr>
              <a:spcBef>
                <a:spcPts val="600"/>
              </a:spcBef>
              <a:spcAft>
                <a:spcPts val="600"/>
              </a:spcAft>
            </a:pPr>
            <a:r>
              <a:rPr lang="en-US" sz="1600" b="1" dirty="0">
                <a:solidFill>
                  <a:srgbClr val="00B0F0"/>
                </a:solidFill>
                <a:latin typeface="Times New Roman" panose="02020603050405020304" pitchFamily="18" charset="0"/>
                <a:cs typeface="Times New Roman" panose="02020603050405020304" pitchFamily="18" charset="0"/>
              </a:rPr>
              <a:t>Presented By :                               </a:t>
            </a:r>
            <a:endParaRPr lang="en-US" sz="1600" b="1" dirty="0">
              <a:solidFill>
                <a:schemeClr val="accent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a:t>
            </a:r>
            <a:r>
              <a:rPr lang="en-US" sz="1600" dirty="0" smtClean="0">
                <a:solidFill>
                  <a:schemeClr val="bg1"/>
                </a:solidFill>
                <a:latin typeface="Times New Roman" panose="02020603050405020304" pitchFamily="18" charset="0"/>
                <a:cs typeface="Times New Roman" panose="02020603050405020304" pitchFamily="18" charset="0"/>
              </a:rPr>
              <a:t>SYED SHAHBUDDIN       1CD21AI055</a:t>
            </a:r>
            <a:endParaRPr lang="en-US"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a:t>
            </a:r>
            <a:r>
              <a:rPr lang="en-US" sz="1600" dirty="0" smtClean="0">
                <a:solidFill>
                  <a:schemeClr val="bg1"/>
                </a:solidFill>
                <a:latin typeface="Times New Roman" panose="02020603050405020304" pitchFamily="18" charset="0"/>
                <a:cs typeface="Times New Roman" panose="02020603050405020304" pitchFamily="18" charset="0"/>
              </a:rPr>
              <a:t>HARSH TAILOR                1CD21AI018</a:t>
            </a:r>
            <a:r>
              <a:rPr lang="en-US" sz="1600" dirty="0">
                <a:solidFill>
                  <a:schemeClr val="bg1"/>
                </a:solidFill>
              </a:rPr>
              <a:t>	</a:t>
            </a:r>
            <a:r>
              <a:rPr lang="en-US" dirty="0">
                <a:solidFill>
                  <a:schemeClr val="bg1"/>
                </a:solidFill>
              </a:rPr>
              <a:t>  </a:t>
            </a:r>
          </a:p>
          <a:p>
            <a:r>
              <a:rPr lang="en-US" dirty="0">
                <a:solidFill>
                  <a:schemeClr val="bg1"/>
                </a:solidFill>
              </a:rPr>
              <a:t>              </a:t>
            </a:r>
            <a:endParaRPr lang="en-US" sz="1600" dirty="0">
              <a:solidFill>
                <a:schemeClr val="bg1"/>
              </a:solidFill>
            </a:endParaRPr>
          </a:p>
        </p:txBody>
      </p:sp>
    </p:spTree>
    <p:extLst>
      <p:ext uri="{BB962C8B-B14F-4D97-AF65-F5344CB8AC3E}">
        <p14:creationId xmlns:p14="http://schemas.microsoft.com/office/powerpoint/2010/main" xmlns="" val="2082390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3268D83-2C19-24F9-BF86-ADFF1429DAD5}"/>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xmlns="" id="{7AD82ED4-A59C-CF70-7D52-320D44526212}"/>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5" name="TextBox 4">
            <a:extLst>
              <a:ext uri="{FF2B5EF4-FFF2-40B4-BE49-F238E27FC236}">
                <a16:creationId xmlns:a16="http://schemas.microsoft.com/office/drawing/2014/main" xmlns="" id="{1B11A891-DE8E-871D-62EB-75BCDADB4DE2}"/>
              </a:ext>
            </a:extLst>
          </p:cNvPr>
          <p:cNvSpPr txBox="1"/>
          <p:nvPr/>
        </p:nvSpPr>
        <p:spPr>
          <a:xfrm>
            <a:off x="802255" y="2130725"/>
            <a:ext cx="10774393" cy="3970318"/>
          </a:xfrm>
          <a:prstGeom prst="rect">
            <a:avLst/>
          </a:prstGeom>
          <a:noFill/>
        </p:spPr>
        <p:txBody>
          <a:bodyPr wrap="square" rtlCol="0">
            <a:spAutoFit/>
          </a:bodyPr>
          <a:lstStyle/>
          <a:p>
            <a:r>
              <a:rPr lang="en-US" b="1" dirty="0" smtClean="0">
                <a:latin typeface="Times New Roman" pitchFamily="18" charset="0"/>
                <a:cs typeface="Times New Roman" pitchFamily="18" charset="0"/>
              </a:rPr>
              <a:t>Class: Score</a:t>
            </a:r>
          </a:p>
          <a:p>
            <a:r>
              <a:rPr lang="en-US" dirty="0" smtClean="0">
                <a:latin typeface="Times New Roman" pitchFamily="18" charset="0"/>
                <a:cs typeface="Times New Roman" pitchFamily="18" charset="0"/>
              </a:rPr>
              <a:t>This class manages and displays the player's score.</a:t>
            </a:r>
          </a:p>
          <a:p>
            <a:r>
              <a:rPr lang="en-US" b="1" dirty="0" smtClean="0">
                <a:latin typeface="Times New Roman" pitchFamily="18" charset="0"/>
                <a:cs typeface="Times New Roman" pitchFamily="18" charset="0"/>
              </a:rPr>
              <a:t>Methods</a:t>
            </a:r>
          </a:p>
          <a:p>
            <a:r>
              <a:rPr lang="en-US" dirty="0" smtClean="0">
                <a:latin typeface="Times New Roman" pitchFamily="18" charset="0"/>
                <a:cs typeface="Times New Roman" pitchFamily="18" charset="0"/>
              </a:rPr>
              <a:t>show(): Displays the score on the canvas.</a:t>
            </a:r>
          </a:p>
          <a:p>
            <a:pPr lvl="1"/>
            <a:r>
              <a:rPr lang="en-US" dirty="0" smtClean="0">
                <a:latin typeface="Times New Roman" pitchFamily="18" charset="0"/>
                <a:cs typeface="Times New Roman" pitchFamily="18" charset="0"/>
              </a:rPr>
              <a:t>fill(255): Sets the fill color to white.</a:t>
            </a:r>
          </a:p>
          <a:p>
            <a:pPr lvl="1"/>
            <a:r>
              <a:rPr lang="en-US" dirty="0" err="1" smtClean="0">
                <a:latin typeface="Times New Roman" pitchFamily="18" charset="0"/>
                <a:cs typeface="Times New Roman" pitchFamily="18" charset="0"/>
              </a:rPr>
              <a:t>noStroke</a:t>
            </a:r>
            <a:r>
              <a:rPr lang="en-US" dirty="0" smtClean="0">
                <a:latin typeface="Times New Roman" pitchFamily="18" charset="0"/>
                <a:cs typeface="Times New Roman" pitchFamily="18" charset="0"/>
              </a:rPr>
              <a:t>(): Disables drawing the stroke (outline).</a:t>
            </a:r>
          </a:p>
          <a:p>
            <a:pPr lvl="1"/>
            <a:r>
              <a:rPr lang="en-US" dirty="0" err="1" smtClean="0">
                <a:latin typeface="Times New Roman" pitchFamily="18" charset="0"/>
                <a:cs typeface="Times New Roman" pitchFamily="18" charset="0"/>
              </a:rPr>
              <a:t>textAlign</a:t>
            </a:r>
            <a:r>
              <a:rPr lang="en-US" dirty="0" smtClean="0">
                <a:latin typeface="Times New Roman" pitchFamily="18" charset="0"/>
                <a:cs typeface="Times New Roman" pitchFamily="18" charset="0"/>
              </a:rPr>
              <a:t>(LEFT, TOP): Aligns the text to the top-left corner.</a:t>
            </a:r>
          </a:p>
          <a:p>
            <a:pPr marL="228600" indent="-228600"/>
            <a:r>
              <a:rPr lang="en-US" b="1" dirty="0" smtClean="0">
                <a:latin typeface="Times New Roman" pitchFamily="18" charset="0"/>
                <a:cs typeface="Times New Roman" pitchFamily="18" charset="0"/>
              </a:rPr>
              <a:t>p5.js Functions</a:t>
            </a:r>
          </a:p>
          <a:p>
            <a:pPr marL="228600" indent="-228600"/>
            <a:r>
              <a:rPr lang="en-US" b="1" dirty="0" smtClean="0">
                <a:latin typeface="Times New Roman" pitchFamily="18" charset="0"/>
                <a:cs typeface="Times New Roman" pitchFamily="18" charset="0"/>
              </a:rPr>
              <a:t>preload()</a:t>
            </a:r>
          </a:p>
          <a:p>
            <a:pPr marL="228600" indent="-228600"/>
            <a:r>
              <a:rPr lang="en-US" dirty="0" smtClean="0">
                <a:latin typeface="Times New Roman" pitchFamily="18" charset="0"/>
                <a:cs typeface="Times New Roman" pitchFamily="18" charset="0"/>
              </a:rPr>
              <a:t>Loads the necessary assets before the setup function runs.</a:t>
            </a:r>
          </a:p>
          <a:p>
            <a:pPr marL="685800" lvl="1" indent="-228600"/>
            <a:r>
              <a:rPr lang="en-US" dirty="0" err="1" smtClean="0">
                <a:latin typeface="Times New Roman" pitchFamily="18" charset="0"/>
                <a:cs typeface="Times New Roman" pitchFamily="18" charset="0"/>
              </a:rPr>
              <a:t>Avenir</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loadFont</a:t>
            </a:r>
            <a:r>
              <a:rPr lang="en-US" dirty="0" smtClean="0">
                <a:latin typeface="Times New Roman" pitchFamily="18" charset="0"/>
                <a:cs typeface="Times New Roman" pitchFamily="18" charset="0"/>
              </a:rPr>
              <a:t>('AvenirNextLTPro-Regular.otf'): Loads the font.</a:t>
            </a:r>
          </a:p>
          <a:p>
            <a:pPr marL="685800" lvl="1" indent="-228600"/>
            <a:r>
              <a:rPr lang="en-US" dirty="0" smtClean="0">
                <a:latin typeface="Times New Roman" pitchFamily="18" charset="0"/>
                <a:cs typeface="Times New Roman" pitchFamily="18" charset="0"/>
              </a:rPr>
              <a:t>banana = </a:t>
            </a:r>
            <a:r>
              <a:rPr lang="en-US" dirty="0" err="1" smtClean="0">
                <a:latin typeface="Times New Roman" pitchFamily="18" charset="0"/>
                <a:cs typeface="Times New Roman" pitchFamily="18" charset="0"/>
              </a:rPr>
              <a:t>loadModel</a:t>
            </a:r>
            <a:r>
              <a:rPr lang="en-US" dirty="0" smtClean="0">
                <a:latin typeface="Times New Roman" pitchFamily="18" charset="0"/>
                <a:cs typeface="Times New Roman" pitchFamily="18" charset="0"/>
              </a:rPr>
              <a:t>('banana.obj', true): Loads the 3D model of a banana.</a:t>
            </a:r>
          </a:p>
          <a:p>
            <a:pPr marL="685800" lvl="1" indent="-228600"/>
            <a:r>
              <a:rPr lang="en-US" dirty="0" smtClean="0">
                <a:latin typeface="Times New Roman" pitchFamily="18" charset="0"/>
                <a:cs typeface="Times New Roman" pitchFamily="18" charset="0"/>
              </a:rPr>
              <a:t>pineapple = </a:t>
            </a:r>
            <a:r>
              <a:rPr lang="en-US" dirty="0" err="1" smtClean="0">
                <a:latin typeface="Times New Roman" pitchFamily="18" charset="0"/>
                <a:cs typeface="Times New Roman" pitchFamily="18" charset="0"/>
              </a:rPr>
              <a:t>loadModel</a:t>
            </a:r>
            <a:r>
              <a:rPr lang="en-US" dirty="0" smtClean="0">
                <a:latin typeface="Times New Roman" pitchFamily="18" charset="0"/>
                <a:cs typeface="Times New Roman" pitchFamily="18" charset="0"/>
              </a:rPr>
              <a:t>('Pineapple.obj', true): Loads the 3D model of a pineapple.</a:t>
            </a:r>
          </a:p>
          <a:p>
            <a:pPr lvl="1"/>
            <a:endParaRPr lang="en-US" dirty="0">
              <a:latin typeface="Times New Roman" pitchFamily="18" charset="0"/>
              <a:cs typeface="Times New Roman" pitchFamily="18" charset="0"/>
            </a:endParaRPr>
          </a:p>
        </p:txBody>
      </p:sp>
      <p:sp>
        <p:nvSpPr>
          <p:cNvPr id="8" name="TextBox 7">
            <a:extLst>
              <a:ext uri="{FF2B5EF4-FFF2-40B4-BE49-F238E27FC236}">
                <a16:creationId xmlns:a16="http://schemas.microsoft.com/office/drawing/2014/main" xmlns="" id="{5AD4A23A-8C58-80CF-83FD-F28AA94D2B4B}"/>
              </a:ext>
            </a:extLst>
          </p:cNvPr>
          <p:cNvSpPr txBox="1"/>
          <p:nvPr/>
        </p:nvSpPr>
        <p:spPr>
          <a:xfrm>
            <a:off x="2216989" y="690916"/>
            <a:ext cx="6124754" cy="646331"/>
          </a:xfrm>
          <a:prstGeom prst="rect">
            <a:avLst/>
          </a:prstGeom>
          <a:noFill/>
        </p:spPr>
        <p:txBody>
          <a:bodyPr wrap="square">
            <a:spAutoFit/>
          </a:bodyPr>
          <a:lstStyle/>
          <a:p>
            <a:r>
              <a:rPr lang="en-IN" sz="3600" b="1" dirty="0">
                <a:highlight>
                  <a:srgbClr val="C0C0C0"/>
                </a:highlight>
                <a:latin typeface="Times New Roman" panose="02020603050405020304" pitchFamily="18" charset="0"/>
                <a:cs typeface="Times New Roman" panose="02020603050405020304" pitchFamily="18" charset="0"/>
              </a:rPr>
              <a:t>Implementation</a:t>
            </a:r>
          </a:p>
        </p:txBody>
      </p:sp>
    </p:spTree>
    <p:extLst>
      <p:ext uri="{BB962C8B-B14F-4D97-AF65-F5344CB8AC3E}">
        <p14:creationId xmlns:p14="http://schemas.microsoft.com/office/powerpoint/2010/main" xmlns="" val="2534069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E4E5972-4AFE-9EC7-B7FD-ED2D67C6265C}"/>
              </a:ext>
            </a:extLst>
          </p:cNvPr>
          <p:cNvSpPr txBox="1"/>
          <p:nvPr/>
        </p:nvSpPr>
        <p:spPr>
          <a:xfrm>
            <a:off x="388188" y="2009954"/>
            <a:ext cx="11171208" cy="1754326"/>
          </a:xfrm>
          <a:prstGeom prst="rect">
            <a:avLst/>
          </a:prstGeom>
          <a:noFill/>
        </p:spPr>
        <p:txBody>
          <a:bodyPr wrap="square" rtlCol="0">
            <a:spAutoFit/>
          </a:bodyPr>
          <a:lstStyle/>
          <a:p>
            <a:pPr marL="228600" indent="-228600"/>
            <a:r>
              <a:rPr lang="en-US" b="1" dirty="0" smtClean="0">
                <a:latin typeface="Times New Roman" pitchFamily="18" charset="0"/>
                <a:cs typeface="Times New Roman" pitchFamily="18" charset="0"/>
              </a:rPr>
              <a:t>p5.js Functions</a:t>
            </a:r>
          </a:p>
          <a:p>
            <a:pPr marL="228600" indent="-228600"/>
            <a:r>
              <a:rPr lang="en-US" b="1" dirty="0" smtClean="0">
                <a:latin typeface="Times New Roman" pitchFamily="18" charset="0"/>
                <a:cs typeface="Times New Roman" pitchFamily="18" charset="0"/>
              </a:rPr>
              <a:t>preload()</a:t>
            </a:r>
          </a:p>
          <a:p>
            <a:pPr marL="228600" indent="-228600"/>
            <a:r>
              <a:rPr lang="en-US" dirty="0" smtClean="0">
                <a:latin typeface="Times New Roman" pitchFamily="18" charset="0"/>
                <a:cs typeface="Times New Roman" pitchFamily="18" charset="0"/>
              </a:rPr>
              <a:t>Loads the necessary assets before the setup function runs.</a:t>
            </a:r>
          </a:p>
          <a:p>
            <a:pPr marL="685800" lvl="1" indent="-228600"/>
            <a:r>
              <a:rPr lang="en-US" dirty="0" err="1" smtClean="0">
                <a:latin typeface="Times New Roman" pitchFamily="18" charset="0"/>
                <a:cs typeface="Times New Roman" pitchFamily="18" charset="0"/>
              </a:rPr>
              <a:t>Avenir</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loadFont</a:t>
            </a:r>
            <a:r>
              <a:rPr lang="en-US" dirty="0" smtClean="0">
                <a:latin typeface="Times New Roman" pitchFamily="18" charset="0"/>
                <a:cs typeface="Times New Roman" pitchFamily="18" charset="0"/>
              </a:rPr>
              <a:t>('AvenirNextLTPro-Regular.otf'): Loads the font.</a:t>
            </a:r>
          </a:p>
          <a:p>
            <a:pPr marL="685800" lvl="1" indent="-228600"/>
            <a:r>
              <a:rPr lang="en-US" dirty="0" smtClean="0">
                <a:latin typeface="Times New Roman" pitchFamily="18" charset="0"/>
                <a:cs typeface="Times New Roman" pitchFamily="18" charset="0"/>
              </a:rPr>
              <a:t>banana = </a:t>
            </a:r>
            <a:r>
              <a:rPr lang="en-US" dirty="0" err="1" smtClean="0">
                <a:latin typeface="Times New Roman" pitchFamily="18" charset="0"/>
                <a:cs typeface="Times New Roman" pitchFamily="18" charset="0"/>
              </a:rPr>
              <a:t>loadModel</a:t>
            </a:r>
            <a:r>
              <a:rPr lang="en-US" dirty="0" smtClean="0">
                <a:latin typeface="Times New Roman" pitchFamily="18" charset="0"/>
                <a:cs typeface="Times New Roman" pitchFamily="18" charset="0"/>
              </a:rPr>
              <a:t>('banana.obj', true): Loads the 3D model of a banana.</a:t>
            </a:r>
          </a:p>
          <a:p>
            <a:pPr marL="685800" lvl="1" indent="-228600"/>
            <a:r>
              <a:rPr lang="en-US" dirty="0" smtClean="0">
                <a:latin typeface="Times New Roman" pitchFamily="18" charset="0"/>
                <a:cs typeface="Times New Roman" pitchFamily="18" charset="0"/>
              </a:rPr>
              <a:t>pineapple = </a:t>
            </a:r>
            <a:r>
              <a:rPr lang="en-US" dirty="0" err="1" smtClean="0">
                <a:latin typeface="Times New Roman" pitchFamily="18" charset="0"/>
                <a:cs typeface="Times New Roman" pitchFamily="18" charset="0"/>
              </a:rPr>
              <a:t>loadModel</a:t>
            </a:r>
            <a:r>
              <a:rPr lang="en-US" dirty="0" smtClean="0">
                <a:latin typeface="Times New Roman" pitchFamily="18" charset="0"/>
                <a:cs typeface="Times New Roman" pitchFamily="18" charset="0"/>
              </a:rPr>
              <a:t>('Pineapple.obj', true): Loads the 3D model of a pineapple.</a:t>
            </a:r>
          </a:p>
        </p:txBody>
      </p:sp>
      <p:sp>
        <p:nvSpPr>
          <p:cNvPr id="3" name="TextBox 2">
            <a:extLst>
              <a:ext uri="{FF2B5EF4-FFF2-40B4-BE49-F238E27FC236}">
                <a16:creationId xmlns:a16="http://schemas.microsoft.com/office/drawing/2014/main" xmlns="" id="{F610B7B4-65B1-5935-0B14-E22E9F664A12}"/>
              </a:ext>
            </a:extLst>
          </p:cNvPr>
          <p:cNvSpPr txBox="1"/>
          <p:nvPr/>
        </p:nvSpPr>
        <p:spPr>
          <a:xfrm>
            <a:off x="2216989" y="690916"/>
            <a:ext cx="6124754" cy="646331"/>
          </a:xfrm>
          <a:prstGeom prst="rect">
            <a:avLst/>
          </a:prstGeom>
          <a:noFill/>
        </p:spPr>
        <p:txBody>
          <a:bodyPr wrap="square">
            <a:spAutoFit/>
          </a:bodyPr>
          <a:lstStyle/>
          <a:p>
            <a:r>
              <a:rPr lang="en-IN" sz="3600" b="1" dirty="0">
                <a:highlight>
                  <a:srgbClr val="C0C0C0"/>
                </a:highlight>
                <a:latin typeface="Times New Roman" panose="02020603050405020304" pitchFamily="18" charset="0"/>
                <a:cs typeface="Times New Roman" panose="02020603050405020304" pitchFamily="18" charset="0"/>
              </a:rPr>
              <a:t>Implementation</a:t>
            </a:r>
          </a:p>
        </p:txBody>
      </p:sp>
      <p:sp>
        <p:nvSpPr>
          <p:cNvPr id="4" name="Rectangle 3">
            <a:extLst>
              <a:ext uri="{FF2B5EF4-FFF2-40B4-BE49-F238E27FC236}">
                <a16:creationId xmlns:a16="http://schemas.microsoft.com/office/drawing/2014/main" xmlns="" id="{084F62C1-3649-4F39-7D9A-DF2B2D6B582C}"/>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xmlns="" val="3155141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27FA33B-B655-BF85-1BDC-C0E23662F3E5}"/>
              </a:ext>
            </a:extLst>
          </p:cNvPr>
          <p:cNvSpPr txBox="1"/>
          <p:nvPr/>
        </p:nvSpPr>
        <p:spPr>
          <a:xfrm>
            <a:off x="2174240" y="612478"/>
            <a:ext cx="3855624" cy="646331"/>
          </a:xfrm>
          <a:prstGeom prst="rect">
            <a:avLst/>
          </a:prstGeom>
          <a:noFill/>
        </p:spPr>
        <p:txBody>
          <a:bodyPr wrap="square" rtlCol="0">
            <a:spAutoFit/>
          </a:bodyPr>
          <a:lstStyle/>
          <a:p>
            <a:r>
              <a:rPr lang="en-IN" sz="3600" b="1" dirty="0">
                <a:highlight>
                  <a:srgbClr val="C0C0C0"/>
                </a:highlight>
                <a:latin typeface="Times New Roman" panose="02020603050405020304" pitchFamily="18" charset="0"/>
                <a:cs typeface="Times New Roman" panose="02020603050405020304" pitchFamily="18" charset="0"/>
              </a:rPr>
              <a:t>Code Snippets:</a:t>
            </a:r>
          </a:p>
        </p:txBody>
      </p:sp>
      <p:sp>
        <p:nvSpPr>
          <p:cNvPr id="9" name="Rectangle 8">
            <a:extLst>
              <a:ext uri="{FF2B5EF4-FFF2-40B4-BE49-F238E27FC236}">
                <a16:creationId xmlns:a16="http://schemas.microsoft.com/office/drawing/2014/main" xmlns="" id="{1D43B11F-0AE8-6E6D-F413-B53BF6FD9DC4}"/>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6" name="Picture 5" descr="Screenshot 2024-07-22 053408.png"/>
          <p:cNvPicPr>
            <a:picLocks noChangeAspect="1"/>
          </p:cNvPicPr>
          <p:nvPr/>
        </p:nvPicPr>
        <p:blipFill>
          <a:blip r:embed="rId2" cstate="print"/>
          <a:stretch>
            <a:fillRect/>
          </a:stretch>
        </p:blipFill>
        <p:spPr>
          <a:xfrm>
            <a:off x="1969477" y="1676154"/>
            <a:ext cx="8412480" cy="4176006"/>
          </a:xfrm>
          <a:prstGeom prst="rect">
            <a:avLst/>
          </a:prstGeom>
        </p:spPr>
      </p:pic>
    </p:spTree>
    <p:extLst>
      <p:ext uri="{BB962C8B-B14F-4D97-AF65-F5344CB8AC3E}">
        <p14:creationId xmlns:p14="http://schemas.microsoft.com/office/powerpoint/2010/main" xmlns="" val="2389281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943B342-6063-DD4C-09B6-B2E27B0E7135}"/>
              </a:ext>
            </a:extLst>
          </p:cNvPr>
          <p:cNvSpPr txBox="1"/>
          <p:nvPr/>
        </p:nvSpPr>
        <p:spPr>
          <a:xfrm>
            <a:off x="2174240" y="612478"/>
            <a:ext cx="3855624" cy="646331"/>
          </a:xfrm>
          <a:prstGeom prst="rect">
            <a:avLst/>
          </a:prstGeom>
          <a:noFill/>
        </p:spPr>
        <p:txBody>
          <a:bodyPr wrap="square" rtlCol="0">
            <a:spAutoFit/>
          </a:bodyPr>
          <a:lstStyle/>
          <a:p>
            <a:r>
              <a:rPr lang="en-IN" sz="3600" b="1" dirty="0">
                <a:highlight>
                  <a:srgbClr val="C0C0C0"/>
                </a:highlight>
                <a:latin typeface="Times New Roman" panose="02020603050405020304" pitchFamily="18" charset="0"/>
                <a:cs typeface="Times New Roman" panose="02020603050405020304" pitchFamily="18" charset="0"/>
              </a:rPr>
              <a:t>Code Snippets:</a:t>
            </a:r>
          </a:p>
        </p:txBody>
      </p:sp>
      <p:sp>
        <p:nvSpPr>
          <p:cNvPr id="5" name="Rectangle 4">
            <a:extLst>
              <a:ext uri="{FF2B5EF4-FFF2-40B4-BE49-F238E27FC236}">
                <a16:creationId xmlns:a16="http://schemas.microsoft.com/office/drawing/2014/main" xmlns="" id="{17963DC0-632C-2514-9908-D27E0B05A5EE}"/>
              </a:ext>
            </a:extLst>
          </p:cNvPr>
          <p:cNvSpPr/>
          <p:nvPr/>
        </p:nvSpPr>
        <p:spPr>
          <a:xfrm>
            <a:off x="0" y="5973836"/>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6" name="Picture 5" descr="Screenshot 2024-07-22 053458.png"/>
          <p:cNvPicPr>
            <a:picLocks noChangeAspect="1"/>
          </p:cNvPicPr>
          <p:nvPr/>
        </p:nvPicPr>
        <p:blipFill>
          <a:blip r:embed="rId2" cstate="print"/>
          <a:stretch>
            <a:fillRect/>
          </a:stretch>
        </p:blipFill>
        <p:spPr>
          <a:xfrm>
            <a:off x="1997613" y="1533378"/>
            <a:ext cx="5641143" cy="4240546"/>
          </a:xfrm>
          <a:prstGeom prst="rect">
            <a:avLst/>
          </a:prstGeom>
        </p:spPr>
      </p:pic>
      <p:pic>
        <p:nvPicPr>
          <p:cNvPr id="7" name="Picture 6" descr="Screenshot 2024-07-22 053544.png"/>
          <p:cNvPicPr>
            <a:picLocks noChangeAspect="1"/>
          </p:cNvPicPr>
          <p:nvPr/>
        </p:nvPicPr>
        <p:blipFill>
          <a:blip r:embed="rId3" cstate="print"/>
          <a:stretch>
            <a:fillRect/>
          </a:stretch>
        </p:blipFill>
        <p:spPr>
          <a:xfrm>
            <a:off x="8051270" y="350560"/>
            <a:ext cx="3038899" cy="5557872"/>
          </a:xfrm>
          <a:prstGeom prst="rect">
            <a:avLst/>
          </a:prstGeom>
        </p:spPr>
      </p:pic>
    </p:spTree>
    <p:extLst>
      <p:ext uri="{BB962C8B-B14F-4D97-AF65-F5344CB8AC3E}">
        <p14:creationId xmlns:p14="http://schemas.microsoft.com/office/powerpoint/2010/main" xmlns="" val="861525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E180709C-BAD3-E11D-CAEF-EDCAA9110D5B}"/>
              </a:ext>
            </a:extLst>
          </p:cNvPr>
          <p:cNvSpPr/>
          <p:nvPr/>
        </p:nvSpPr>
        <p:spPr>
          <a:xfrm>
            <a:off x="2279270" y="255599"/>
            <a:ext cx="1736373" cy="646331"/>
          </a:xfrm>
          <a:prstGeom prst="rect">
            <a:avLst/>
          </a:prstGeom>
        </p:spPr>
        <p:txBody>
          <a:bodyPr wrap="none">
            <a:spAutoFit/>
          </a:bodyPr>
          <a:lstStyle/>
          <a:p>
            <a:r>
              <a:rPr lang="en-IN" sz="3600" b="1" dirty="0">
                <a:highlight>
                  <a:srgbClr val="C0C0C0"/>
                </a:highlight>
                <a:latin typeface="Times New Roman" panose="02020603050405020304" pitchFamily="18" charset="0"/>
                <a:cs typeface="Times New Roman" panose="02020603050405020304" pitchFamily="18" charset="0"/>
              </a:rPr>
              <a:t>Results </a:t>
            </a:r>
          </a:p>
        </p:txBody>
      </p:sp>
      <p:sp>
        <p:nvSpPr>
          <p:cNvPr id="2" name="Rectangle 1">
            <a:extLst>
              <a:ext uri="{FF2B5EF4-FFF2-40B4-BE49-F238E27FC236}">
                <a16:creationId xmlns:a16="http://schemas.microsoft.com/office/drawing/2014/main" xmlns="" id="{185472AA-B1CD-4FFC-B40D-54BD661B5F75}"/>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8" name="Picture 7" descr="yy.jpeg"/>
          <p:cNvPicPr/>
          <p:nvPr/>
        </p:nvPicPr>
        <p:blipFill>
          <a:blip r:embed="rId2" cstate="print"/>
          <a:stretch>
            <a:fillRect/>
          </a:stretch>
        </p:blipFill>
        <p:spPr>
          <a:xfrm>
            <a:off x="2011681" y="1125416"/>
            <a:ext cx="9172135" cy="4572000"/>
          </a:xfrm>
          <a:prstGeom prst="rect">
            <a:avLst/>
          </a:prstGeom>
        </p:spPr>
      </p:pic>
    </p:spTree>
    <p:extLst>
      <p:ext uri="{BB962C8B-B14F-4D97-AF65-F5344CB8AC3E}">
        <p14:creationId xmlns:p14="http://schemas.microsoft.com/office/powerpoint/2010/main" xmlns="" val="22103006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61686767-A7E2-97B2-7548-81771EDB8517}"/>
              </a:ext>
            </a:extLst>
          </p:cNvPr>
          <p:cNvSpPr txBox="1"/>
          <p:nvPr/>
        </p:nvSpPr>
        <p:spPr>
          <a:xfrm>
            <a:off x="2230219" y="576899"/>
            <a:ext cx="2386605" cy="646331"/>
          </a:xfrm>
          <a:prstGeom prst="rect">
            <a:avLst/>
          </a:prstGeom>
          <a:solidFill>
            <a:schemeClr val="bg2"/>
          </a:solidFill>
        </p:spPr>
        <p:txBody>
          <a:bodyPr wrap="square" rtlCol="0">
            <a:spAutoFit/>
          </a:bodyPr>
          <a:lstStyle/>
          <a:p>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xmlns="" id="{AACC9A52-9723-585A-D581-F53DF7F22C49}"/>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xmlns="" id="{FE3B8B22-D3F3-4A68-4631-4B1BEAE1E470}"/>
              </a:ext>
            </a:extLst>
          </p:cNvPr>
          <p:cNvSpPr txBox="1"/>
          <p:nvPr/>
        </p:nvSpPr>
        <p:spPr>
          <a:xfrm>
            <a:off x="476818" y="2034738"/>
            <a:ext cx="11354111" cy="3416320"/>
          </a:xfrm>
          <a:prstGeom prst="rect">
            <a:avLst/>
          </a:prstGeom>
          <a:noFill/>
        </p:spPr>
        <p:txBody>
          <a:bodyPr wrap="square">
            <a:spAutoFit/>
          </a:bodyPr>
          <a:lstStyle/>
          <a:p>
            <a:pPr algn="just"/>
            <a:r>
              <a:rPr lang="en-US" dirty="0" smtClean="0">
                <a:latin typeface="Times New Roman" pitchFamily="18" charset="0"/>
                <a:cs typeface="Times New Roman" pitchFamily="18" charset="0"/>
              </a:rPr>
              <a:t>The Fruit Ninja game project successfully demonstrates the integration of </a:t>
            </a:r>
            <a:r>
              <a:rPr lang="en-US" b="1" dirty="0" err="1" smtClean="0">
                <a:latin typeface="Times New Roman" pitchFamily="18" charset="0"/>
                <a:cs typeface="Times New Roman" pitchFamily="18" charset="0"/>
              </a:rPr>
              <a:t>PoseNet</a:t>
            </a:r>
            <a:r>
              <a:rPr lang="en-US" dirty="0" smtClean="0">
                <a:latin typeface="Times New Roman" pitchFamily="18" charset="0"/>
                <a:cs typeface="Times New Roman" pitchFamily="18" charset="0"/>
              </a:rPr>
              <a:t> for real-time pose estimation to create an engaging and interactive gaming experience. By accurately tracking key points on the player's body, particularly the nose, the game allows players to control in-game actions through natural head movements, resulting in a highly interactive and immersive </a:t>
            </a:r>
            <a:r>
              <a:rPr lang="en-US" dirty="0" err="1" smtClean="0">
                <a:latin typeface="Times New Roman" pitchFamily="18" charset="0"/>
                <a:cs typeface="Times New Roman" pitchFamily="18" charset="0"/>
              </a:rPr>
              <a:t>gameplay</a:t>
            </a:r>
            <a:r>
              <a:rPr lang="en-US" dirty="0" smtClean="0">
                <a:latin typeface="Times New Roman" pitchFamily="18" charset="0"/>
                <a:cs typeface="Times New Roman" pitchFamily="18" charset="0"/>
              </a:rPr>
              <a:t> experience. Key outcomes of the project include high accuracy in detecting and tracking key body points, ensuring precise control and interaction within the game. The game operates smoothly in real-time, maintaining robust performance even in varied lighting conditions and backgrounds. The scoring system and visual feedback mechanisms keep players engaged and motivated to improve their performance, while the 3D models and background graphics enhance the overall visual appeal of the game. However, there are areas for improvement, such as enhancing the precision of collision detection and optimizing the efficiency of </a:t>
            </a:r>
            <a:r>
              <a:rPr lang="en-US" dirty="0" err="1" smtClean="0">
                <a:latin typeface="Times New Roman" pitchFamily="18" charset="0"/>
                <a:cs typeface="Times New Roman" pitchFamily="18" charset="0"/>
              </a:rPr>
              <a:t>PoseNet</a:t>
            </a:r>
            <a:r>
              <a:rPr lang="en-US" dirty="0" smtClean="0">
                <a:latin typeface="Times New Roman" pitchFamily="18" charset="0"/>
                <a:cs typeface="Times New Roman" pitchFamily="18" charset="0"/>
              </a:rPr>
              <a:t> for devices with limited computational power. Overall, the Fruit Ninja game project highlights the potential of real-time pose estimation in interactive applications, offering a foundation for further development and innovation in the field of pose-driven games and other interactive technologies</a:t>
            </a:r>
            <a:endParaRPr lang="en-US"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xmlns="" id="{D27FCD9C-47F1-CA02-D24C-16F85A736CD6}"/>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xmlns="" val="2417504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61686767-A7E2-97B2-7548-81771EDB8517}"/>
              </a:ext>
            </a:extLst>
          </p:cNvPr>
          <p:cNvSpPr txBox="1"/>
          <p:nvPr/>
        </p:nvSpPr>
        <p:spPr>
          <a:xfrm>
            <a:off x="2230219" y="576899"/>
            <a:ext cx="4494138" cy="646331"/>
          </a:xfrm>
          <a:prstGeom prst="rect">
            <a:avLst/>
          </a:prstGeom>
          <a:solidFill>
            <a:schemeClr val="bg2"/>
          </a:solidFill>
        </p:spPr>
        <p:txBody>
          <a:bodyPr wrap="square" rtlCol="0">
            <a:spAutoFit/>
          </a:bodyPr>
          <a:lstStyle/>
          <a:p>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Future </a:t>
            </a:r>
            <a:r>
              <a:rPr lang="en-US" sz="36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Enhancement</a:t>
            </a:r>
            <a:endParaRPr lang="en-I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xmlns="" id="{AACC9A52-9723-585A-D581-F53DF7F22C49}"/>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xmlns="" id="{FE3B8B22-D3F3-4A68-4631-4B1BEAE1E470}"/>
              </a:ext>
            </a:extLst>
          </p:cNvPr>
          <p:cNvSpPr txBox="1"/>
          <p:nvPr/>
        </p:nvSpPr>
        <p:spPr>
          <a:xfrm>
            <a:off x="476818" y="1939849"/>
            <a:ext cx="11238361" cy="3785652"/>
          </a:xfrm>
          <a:prstGeom prst="rect">
            <a:avLst/>
          </a:prstGeom>
          <a:noFill/>
        </p:spPr>
        <p:txBody>
          <a:bodyPr wrap="square">
            <a:spAutoFit/>
          </a:bodyPr>
          <a:lstStyle/>
          <a:p>
            <a:pPr marL="342900" indent="-342900" algn="just">
              <a:lnSpc>
                <a:spcPct val="150000"/>
              </a:lnSpc>
              <a:buFont typeface="+mj-lt"/>
              <a:buAutoNum type="arabicPeriod"/>
            </a:pPr>
            <a:r>
              <a:rPr lang="en-US" sz="1600" b="1" dirty="0" smtClean="0">
                <a:latin typeface="Times New Roman" pitchFamily="18" charset="0"/>
                <a:cs typeface="Times New Roman" pitchFamily="18" charset="0"/>
              </a:rPr>
              <a:t>Enhanced Collision Detection</a:t>
            </a:r>
            <a:r>
              <a:rPr lang="en-US" sz="1600" dirty="0" smtClean="0">
                <a:latin typeface="Times New Roman" pitchFamily="18" charset="0"/>
                <a:cs typeface="Times New Roman" pitchFamily="18" charset="0"/>
              </a:rPr>
              <a:t>: Improve the precision and responsiveness of collision detection between the player's movements and in-game fruits for a more seamless and accurate gaming experience.</a:t>
            </a:r>
          </a:p>
          <a:p>
            <a:pPr marL="342900" indent="-342900" algn="just">
              <a:lnSpc>
                <a:spcPct val="150000"/>
              </a:lnSpc>
              <a:buFont typeface="+mj-lt"/>
              <a:buAutoNum type="arabicPeriod"/>
            </a:pPr>
            <a:r>
              <a:rPr lang="en-US" sz="1600" b="1" dirty="0" smtClean="0">
                <a:latin typeface="Times New Roman" pitchFamily="18" charset="0"/>
                <a:cs typeface="Times New Roman" pitchFamily="18" charset="0"/>
              </a:rPr>
              <a:t>Optimized Model Efficiency</a:t>
            </a:r>
            <a:r>
              <a:rPr lang="en-US" sz="1600" dirty="0" smtClean="0">
                <a:latin typeface="Times New Roman" pitchFamily="18" charset="0"/>
                <a:cs typeface="Times New Roman" pitchFamily="18" charset="0"/>
              </a:rPr>
              <a:t>: Further optimize </a:t>
            </a:r>
            <a:r>
              <a:rPr lang="en-US" sz="1600" dirty="0" err="1" smtClean="0">
                <a:latin typeface="Times New Roman" pitchFamily="18" charset="0"/>
                <a:cs typeface="Times New Roman" pitchFamily="18" charset="0"/>
              </a:rPr>
              <a:t>PoseNet</a:t>
            </a:r>
            <a:r>
              <a:rPr lang="en-US" sz="1600" dirty="0" smtClean="0">
                <a:latin typeface="Times New Roman" pitchFamily="18" charset="0"/>
                <a:cs typeface="Times New Roman" pitchFamily="18" charset="0"/>
              </a:rPr>
              <a:t> to reduce latency and enhance real-time performance, especially on devices with limited computational resources.</a:t>
            </a:r>
          </a:p>
          <a:p>
            <a:pPr marL="342900" indent="-342900" algn="just">
              <a:lnSpc>
                <a:spcPct val="150000"/>
              </a:lnSpc>
              <a:buFont typeface="+mj-lt"/>
              <a:buAutoNum type="arabicPeriod"/>
            </a:pPr>
            <a:r>
              <a:rPr lang="en-US" sz="1600" b="1" dirty="0" smtClean="0">
                <a:latin typeface="Times New Roman" pitchFamily="18" charset="0"/>
                <a:cs typeface="Times New Roman" pitchFamily="18" charset="0"/>
              </a:rPr>
              <a:t>Extended Interaction Capabilities</a:t>
            </a:r>
            <a:r>
              <a:rPr lang="en-US" sz="1600" dirty="0" smtClean="0">
                <a:latin typeface="Times New Roman" pitchFamily="18" charset="0"/>
                <a:cs typeface="Times New Roman" pitchFamily="18" charset="0"/>
              </a:rPr>
              <a:t>: Expand the range of detectable movements to include more body parts, such as hands and feet, to introduce new </a:t>
            </a:r>
            <a:r>
              <a:rPr lang="en-US" sz="1600" dirty="0" err="1" smtClean="0">
                <a:latin typeface="Times New Roman" pitchFamily="18" charset="0"/>
                <a:cs typeface="Times New Roman" pitchFamily="18" charset="0"/>
              </a:rPr>
              <a:t>gameplay</a:t>
            </a:r>
            <a:r>
              <a:rPr lang="en-US" sz="1600" dirty="0" smtClean="0">
                <a:latin typeface="Times New Roman" pitchFamily="18" charset="0"/>
                <a:cs typeface="Times New Roman" pitchFamily="18" charset="0"/>
              </a:rPr>
              <a:t> mechanics and increase interactivity.</a:t>
            </a:r>
          </a:p>
          <a:p>
            <a:pPr marL="342900" indent="-342900" algn="just">
              <a:lnSpc>
                <a:spcPct val="150000"/>
              </a:lnSpc>
              <a:buFont typeface="+mj-lt"/>
              <a:buAutoNum type="arabicPeriod"/>
            </a:pPr>
            <a:r>
              <a:rPr lang="en-US" sz="1600" b="1" dirty="0" smtClean="0">
                <a:latin typeface="Times New Roman" pitchFamily="18" charset="0"/>
                <a:cs typeface="Times New Roman" pitchFamily="18" charset="0"/>
              </a:rPr>
              <a:t>Multiplayer Functionality</a:t>
            </a:r>
            <a:r>
              <a:rPr lang="en-US" sz="1600" dirty="0" smtClean="0">
                <a:latin typeface="Times New Roman" pitchFamily="18" charset="0"/>
                <a:cs typeface="Times New Roman" pitchFamily="18" charset="0"/>
              </a:rPr>
              <a:t>: Introduce multiplayer capabilities where multiple players can interact and compete in real-time to significantly enhance the social aspect and appeal of the game.</a:t>
            </a:r>
          </a:p>
          <a:p>
            <a:pPr marL="342900" indent="-342900" algn="just">
              <a:lnSpc>
                <a:spcPct val="150000"/>
              </a:lnSpc>
              <a:buFont typeface="+mj-lt"/>
              <a:buAutoNum type="arabicPeriod"/>
            </a:pPr>
            <a:r>
              <a:rPr lang="en-US" sz="1600" b="1" dirty="0" smtClean="0">
                <a:latin typeface="Times New Roman" pitchFamily="18" charset="0"/>
                <a:cs typeface="Times New Roman" pitchFamily="18" charset="0"/>
              </a:rPr>
              <a:t>Augmented Reality Integration</a:t>
            </a:r>
            <a:r>
              <a:rPr lang="en-US" sz="1600" dirty="0" smtClean="0">
                <a:latin typeface="Times New Roman" pitchFamily="18" charset="0"/>
                <a:cs typeface="Times New Roman" pitchFamily="18" charset="0"/>
              </a:rPr>
              <a:t>: Incorporate augmented reality (AR) features to blend virtual fruits with the real-world environment, further enhancing the immersive experience.</a:t>
            </a:r>
            <a:endParaRPr lang="en-US" sz="1600" dirty="0">
              <a:latin typeface="Times New Roman" pitchFamily="18" charset="0"/>
              <a:cs typeface="Times New Roman" pitchFamily="18" charset="0"/>
            </a:endParaRPr>
          </a:p>
        </p:txBody>
      </p:sp>
      <p:sp>
        <p:nvSpPr>
          <p:cNvPr id="3" name="Rectangle 2">
            <a:extLst>
              <a:ext uri="{FF2B5EF4-FFF2-40B4-BE49-F238E27FC236}">
                <a16:creationId xmlns:a16="http://schemas.microsoft.com/office/drawing/2014/main" xmlns="" id="{D27FCD9C-47F1-CA02-D24C-16F85A736CD6}"/>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xmlns="" val="2154861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1694BB-8285-4F20-C97C-4AE07144545C}"/>
              </a:ext>
            </a:extLst>
          </p:cNvPr>
          <p:cNvSpPr txBox="1"/>
          <p:nvPr/>
        </p:nvSpPr>
        <p:spPr>
          <a:xfrm>
            <a:off x="2057401" y="639946"/>
            <a:ext cx="2497666" cy="646331"/>
          </a:xfrm>
          <a:prstGeom prst="rect">
            <a:avLst/>
          </a:prstGeom>
          <a:solidFill>
            <a:schemeClr val="bg2"/>
          </a:solidFill>
        </p:spPr>
        <p:txBody>
          <a:bodyPr wrap="square" rtlCol="0">
            <a:spAutoFit/>
          </a:bodyPr>
          <a:lstStyle/>
          <a:p>
            <a:r>
              <a:rPr lang="en-IN" sz="36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References</a:t>
            </a:r>
            <a:endParaRPr lang="en-IN" sz="36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xmlns="" id="{ECFC3703-ADC1-38FB-7419-1CD364238134}"/>
              </a:ext>
            </a:extLst>
          </p:cNvPr>
          <p:cNvSpPr/>
          <p:nvPr/>
        </p:nvSpPr>
        <p:spPr>
          <a:xfrm>
            <a:off x="80682" y="6108804"/>
            <a:ext cx="4536142" cy="72614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67F3DF03-AF59-06E0-30B1-273F0CE988BC}"/>
              </a:ext>
            </a:extLst>
          </p:cNvPr>
          <p:cNvSpPr/>
          <p:nvPr/>
        </p:nvSpPr>
        <p:spPr>
          <a:xfrm>
            <a:off x="0" y="6094714"/>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7" name="Rectangle 6"/>
          <p:cNvSpPr/>
          <p:nvPr/>
        </p:nvSpPr>
        <p:spPr>
          <a:xfrm>
            <a:off x="407963" y="1772529"/>
            <a:ext cx="11197883" cy="4247317"/>
          </a:xfrm>
          <a:prstGeom prst="rect">
            <a:avLst/>
          </a:prstGeom>
        </p:spPr>
        <p:txBody>
          <a:bodyPr wrap="square">
            <a:spAutoFit/>
          </a:bodyPr>
          <a:lstStyle/>
          <a:p>
            <a:pPr marL="342900" indent="-342900" algn="just">
              <a:lnSpc>
                <a:spcPct val="150000"/>
              </a:lnSpc>
            </a:pPr>
            <a:r>
              <a:rPr lang="en-US" dirty="0" smtClean="0">
                <a:latin typeface="Times New Roman" pitchFamily="18" charset="0"/>
                <a:cs typeface="Times New Roman" pitchFamily="18" charset="0"/>
              </a:rPr>
              <a:t>[1]. </a:t>
            </a:r>
            <a:r>
              <a:rPr lang="en-US" dirty="0" smtClean="0">
                <a:latin typeface="Times New Roman" pitchFamily="18" charset="0"/>
                <a:cs typeface="Times New Roman" pitchFamily="18" charset="0"/>
              </a:rPr>
              <a:t>Johnson</a:t>
            </a:r>
            <a:r>
              <a:rPr lang="en-US" dirty="0" smtClean="0">
                <a:latin typeface="Times New Roman" pitchFamily="18" charset="0"/>
                <a:cs typeface="Times New Roman" pitchFamily="18" charset="0"/>
              </a:rPr>
              <a:t>, R., &amp; Wang, L. (2023). Real-time Pose Estimation and Its Applications in Augmented Reality Games. </a:t>
            </a:r>
            <a:r>
              <a:rPr lang="en-US" i="1" dirty="0" smtClean="0">
                <a:latin typeface="Times New Roman" pitchFamily="18" charset="0"/>
                <a:cs typeface="Times New Roman" pitchFamily="18" charset="0"/>
              </a:rPr>
              <a:t>International Journal of Computer Vision and Augmented Reality</a:t>
            </a:r>
            <a:r>
              <a:rPr lang="en-US" dirty="0" smtClean="0">
                <a:latin typeface="Times New Roman" pitchFamily="18" charset="0"/>
                <a:cs typeface="Times New Roman" pitchFamily="18" charset="0"/>
              </a:rPr>
              <a:t>, 8(1), 45-59.</a:t>
            </a:r>
          </a:p>
          <a:p>
            <a:pPr marL="342900" indent="-342900" algn="just">
              <a:lnSpc>
                <a:spcPct val="150000"/>
              </a:lnSpc>
            </a:pPr>
            <a:r>
              <a:rPr lang="en-US" dirty="0" smtClean="0">
                <a:latin typeface="Times New Roman" pitchFamily="18" charset="0"/>
                <a:cs typeface="Times New Roman" pitchFamily="18" charset="0"/>
              </a:rPr>
              <a:t>[2]. </a:t>
            </a:r>
            <a:r>
              <a:rPr lang="en-US" dirty="0" smtClean="0">
                <a:latin typeface="Times New Roman" pitchFamily="18" charset="0"/>
                <a:cs typeface="Times New Roman" pitchFamily="18" charset="0"/>
              </a:rPr>
              <a:t>Lee</a:t>
            </a:r>
            <a:r>
              <a:rPr lang="en-US" dirty="0" smtClean="0">
                <a:latin typeface="Times New Roman" pitchFamily="18" charset="0"/>
                <a:cs typeface="Times New Roman" pitchFamily="18" charset="0"/>
              </a:rPr>
              <a:t>, H., Park, S., &amp; Kim, J. (2024). Enhancing Player Engagement in Mobile Games Through Pose Recognition Technology. </a:t>
            </a:r>
            <a:r>
              <a:rPr lang="en-US" i="1" dirty="0" smtClean="0">
                <a:latin typeface="Times New Roman" pitchFamily="18" charset="0"/>
                <a:cs typeface="Times New Roman" pitchFamily="18" charset="0"/>
              </a:rPr>
              <a:t>Journal of Mobile Computing and Interactive Systems</a:t>
            </a:r>
            <a:r>
              <a:rPr lang="en-US" dirty="0" smtClean="0">
                <a:latin typeface="Times New Roman" pitchFamily="18" charset="0"/>
                <a:cs typeface="Times New Roman" pitchFamily="18" charset="0"/>
              </a:rPr>
              <a:t>, 12(4), 214-228.</a:t>
            </a:r>
          </a:p>
          <a:p>
            <a:pPr marL="342900" indent="-342900" algn="just">
              <a:lnSpc>
                <a:spcPct val="150000"/>
              </a:lnSpc>
            </a:pPr>
            <a:r>
              <a:rPr lang="en-US" dirty="0" smtClean="0">
                <a:latin typeface="Times New Roman" pitchFamily="18" charset="0"/>
                <a:cs typeface="Times New Roman" pitchFamily="18" charset="0"/>
              </a:rPr>
              <a:t>[3]. </a:t>
            </a:r>
            <a:r>
              <a:rPr lang="en-US" dirty="0" smtClean="0">
                <a:latin typeface="Times New Roman" pitchFamily="18" charset="0"/>
                <a:cs typeface="Times New Roman" pitchFamily="18" charset="0"/>
              </a:rPr>
              <a:t>Garcia</a:t>
            </a:r>
            <a:r>
              <a:rPr lang="en-US" dirty="0" smtClean="0">
                <a:latin typeface="Times New Roman" pitchFamily="18" charset="0"/>
                <a:cs typeface="Times New Roman" pitchFamily="18" charset="0"/>
              </a:rPr>
              <a:t>, M., &amp; Patel, N. (2023). Applying </a:t>
            </a:r>
            <a:r>
              <a:rPr lang="en-US" dirty="0" err="1" smtClean="0">
                <a:latin typeface="Times New Roman" pitchFamily="18" charset="0"/>
                <a:cs typeface="Times New Roman" pitchFamily="18" charset="0"/>
              </a:rPr>
              <a:t>PoseNet</a:t>
            </a:r>
            <a:r>
              <a:rPr lang="en-US" dirty="0" smtClean="0">
                <a:latin typeface="Times New Roman" pitchFamily="18" charset="0"/>
                <a:cs typeface="Times New Roman" pitchFamily="18" charset="0"/>
              </a:rPr>
              <a:t> for Enhanced Interactivity in Gesture-Based Games. </a:t>
            </a:r>
            <a:r>
              <a:rPr lang="en-US" i="1" dirty="0" smtClean="0">
                <a:latin typeface="Times New Roman" pitchFamily="18" charset="0"/>
                <a:cs typeface="Times New Roman" pitchFamily="18" charset="0"/>
              </a:rPr>
              <a:t>Proceedings of the 2023 Conference on Human-Computer Interaction</a:t>
            </a:r>
            <a:r>
              <a:rPr lang="en-US" dirty="0" smtClean="0">
                <a:latin typeface="Times New Roman" pitchFamily="18" charset="0"/>
                <a:cs typeface="Times New Roman" pitchFamily="18" charset="0"/>
              </a:rPr>
              <a:t>, 405-412.</a:t>
            </a:r>
          </a:p>
          <a:p>
            <a:pPr marL="342900" indent="-342900" algn="just">
              <a:lnSpc>
                <a:spcPct val="150000"/>
              </a:lnSpc>
            </a:pPr>
            <a:r>
              <a:rPr lang="en-US" dirty="0" smtClean="0">
                <a:latin typeface="Times New Roman" pitchFamily="18" charset="0"/>
                <a:cs typeface="Times New Roman" pitchFamily="18" charset="0"/>
              </a:rPr>
              <a:t>[4]. </a:t>
            </a:r>
            <a:r>
              <a:rPr lang="en-US" dirty="0" smtClean="0">
                <a:latin typeface="Times New Roman" pitchFamily="18" charset="0"/>
                <a:cs typeface="Times New Roman" pitchFamily="18" charset="0"/>
              </a:rPr>
              <a:t>Kim</a:t>
            </a:r>
            <a:r>
              <a:rPr lang="en-US" dirty="0" smtClean="0">
                <a:latin typeface="Times New Roman" pitchFamily="18" charset="0"/>
                <a:cs typeface="Times New Roman" pitchFamily="18" charset="0"/>
              </a:rPr>
              <a:t>, Y., &amp; Chen, T. (2024). Evaluating the Robustness of Pose Detection Algorithms in Diverse </a:t>
            </a:r>
            <a:r>
              <a:rPr lang="en-US" dirty="0" err="1" smtClean="0">
                <a:latin typeface="Times New Roman" pitchFamily="18" charset="0"/>
                <a:cs typeface="Times New Roman" pitchFamily="18" charset="0"/>
              </a:rPr>
              <a:t>EnvironmentalConditions</a:t>
            </a:r>
            <a:r>
              <a:rPr lang="en-US" dirty="0" smtClean="0">
                <a:latin typeface="Times New Roman" pitchFamily="18" charset="0"/>
                <a:cs typeface="Times New Roman" pitchFamily="18" charset="0"/>
              </a:rPr>
              <a:t>. </a:t>
            </a:r>
            <a:r>
              <a:rPr lang="en-US" i="1" dirty="0" smtClean="0">
                <a:latin typeface="Times New Roman" pitchFamily="18" charset="0"/>
                <a:cs typeface="Times New Roman" pitchFamily="18" charset="0"/>
              </a:rPr>
              <a:t>IEEE Transactions on Games</a:t>
            </a:r>
            <a:r>
              <a:rPr lang="en-US" dirty="0" smtClean="0">
                <a:latin typeface="Times New Roman" pitchFamily="18" charset="0"/>
                <a:cs typeface="Times New Roman" pitchFamily="18" charset="0"/>
              </a:rPr>
              <a:t>, 16(2), 109-119.</a:t>
            </a:r>
          </a:p>
          <a:p>
            <a:pPr marL="342900" indent="-342900" algn="just">
              <a:lnSpc>
                <a:spcPct val="150000"/>
              </a:lnSpc>
            </a:pPr>
            <a:r>
              <a:rPr lang="en-US" dirty="0" smtClean="0">
                <a:latin typeface="Times New Roman" pitchFamily="18" charset="0"/>
                <a:cs typeface="Times New Roman" pitchFamily="18" charset="0"/>
              </a:rPr>
              <a:t>[5]. </a:t>
            </a:r>
            <a:r>
              <a:rPr lang="en-US" dirty="0" smtClean="0">
                <a:latin typeface="Times New Roman" pitchFamily="18" charset="0"/>
                <a:cs typeface="Times New Roman" pitchFamily="18" charset="0"/>
              </a:rPr>
              <a:t>Smith</a:t>
            </a:r>
            <a:r>
              <a:rPr lang="en-US" dirty="0" smtClean="0">
                <a:latin typeface="Times New Roman" pitchFamily="18" charset="0"/>
                <a:cs typeface="Times New Roman" pitchFamily="18" charset="0"/>
              </a:rPr>
              <a:t>, J., </a:t>
            </a:r>
            <a:r>
              <a:rPr lang="en-US" dirty="0" smtClean="0">
                <a:latin typeface="Times New Roman" pitchFamily="18" charset="0"/>
                <a:cs typeface="Times New Roman" pitchFamily="18" charset="0"/>
              </a:rPr>
              <a:t>Doe, </a:t>
            </a:r>
            <a:r>
              <a:rPr lang="en-US" dirty="0" smtClean="0">
                <a:latin typeface="Times New Roman" pitchFamily="18" charset="0"/>
                <a:cs typeface="Times New Roman" pitchFamily="18" charset="0"/>
              </a:rPr>
              <a:t>A., &amp; Brown, C. (2024). Integration of </a:t>
            </a:r>
            <a:r>
              <a:rPr lang="en-US" dirty="0" err="1" smtClean="0">
                <a:latin typeface="Times New Roman" pitchFamily="18" charset="0"/>
                <a:cs typeface="Times New Roman" pitchFamily="18" charset="0"/>
              </a:rPr>
              <a:t>PoseNet</a:t>
            </a:r>
            <a:r>
              <a:rPr lang="en-US" dirty="0" smtClean="0">
                <a:latin typeface="Times New Roman" pitchFamily="18" charset="0"/>
                <a:cs typeface="Times New Roman" pitchFamily="18" charset="0"/>
              </a:rPr>
              <a:t> for Real-Time Pose Detection in Interactive Fruit Ninja-Style Game. </a:t>
            </a:r>
            <a:r>
              <a:rPr lang="en-US" i="1" dirty="0" smtClean="0">
                <a:latin typeface="Times New Roman" pitchFamily="18" charset="0"/>
                <a:cs typeface="Times New Roman" pitchFamily="18" charset="0"/>
              </a:rPr>
              <a:t>Journal of Interactive Gaming and Virtual Environments</a:t>
            </a:r>
            <a:r>
              <a:rPr lang="en-US" dirty="0" smtClean="0">
                <a:latin typeface="Times New Roman" pitchFamily="18" charset="0"/>
                <a:cs typeface="Times New Roman" pitchFamily="18" charset="0"/>
              </a:rPr>
              <a:t>, 10(2), 123-135.</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xmlns="" val="1928517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2DCDE52-4716-C122-F46F-1ABFAFD865E2}"/>
              </a:ext>
            </a:extLst>
          </p:cNvPr>
          <p:cNvSpPr/>
          <p:nvPr/>
        </p:nvSpPr>
        <p:spPr>
          <a:xfrm>
            <a:off x="89647" y="6006353"/>
            <a:ext cx="4509247"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xmlns="" id="{8CA3C6D3-8B26-CCB1-240C-B2A720D1648E}"/>
              </a:ext>
            </a:extLst>
          </p:cNvPr>
          <p:cNvSpPr txBox="1"/>
          <p:nvPr/>
        </p:nvSpPr>
        <p:spPr>
          <a:xfrm>
            <a:off x="3299010" y="2398059"/>
            <a:ext cx="5593977" cy="1107996"/>
          </a:xfrm>
          <a:prstGeom prst="rect">
            <a:avLst/>
          </a:prstGeom>
          <a:noFill/>
        </p:spPr>
        <p:txBody>
          <a:bodyPr wrap="square" rtlCol="0">
            <a:spAutoFit/>
          </a:bodyPr>
          <a:lstStyle/>
          <a:p>
            <a:pPr algn="ctr"/>
            <a:r>
              <a:rPr lang="en-IN" sz="6600" i="1" dirty="0">
                <a:effectLst>
                  <a:outerShdw blurRad="38100" dist="38100" dir="2700000" algn="tl">
                    <a:srgbClr val="000000">
                      <a:alpha val="43137"/>
                    </a:srgbClr>
                  </a:outerShdw>
                </a:effectLst>
                <a:latin typeface="Sitka Subheading" pitchFamily="2" charset="0"/>
              </a:rPr>
              <a:t>THANK YOU</a:t>
            </a:r>
          </a:p>
        </p:txBody>
      </p:sp>
      <p:sp>
        <p:nvSpPr>
          <p:cNvPr id="4" name="Rectangle 3">
            <a:extLst>
              <a:ext uri="{FF2B5EF4-FFF2-40B4-BE49-F238E27FC236}">
                <a16:creationId xmlns:a16="http://schemas.microsoft.com/office/drawing/2014/main" xmlns="" id="{008A89C9-3F04-59A9-9730-D0243AE130E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xmlns="" val="989539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5D7B0BA-49C9-2D26-6118-E2B274887993}"/>
              </a:ext>
            </a:extLst>
          </p:cNvPr>
          <p:cNvSpPr txBox="1"/>
          <p:nvPr/>
        </p:nvSpPr>
        <p:spPr>
          <a:xfrm>
            <a:off x="2119968" y="661670"/>
            <a:ext cx="1910165" cy="646331"/>
          </a:xfrm>
          <a:prstGeom prst="rect">
            <a:avLst/>
          </a:prstGeom>
          <a:solidFill>
            <a:schemeClr val="bg2"/>
          </a:solidFill>
        </p:spPr>
        <p:txBody>
          <a:bodyPr wrap="square" rtlCol="0">
            <a:spAutoFit/>
          </a:bodyPr>
          <a:lstStyle/>
          <a:p>
            <a:r>
              <a:rPr lang="en-IN" sz="36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Abstract</a:t>
            </a:r>
            <a:endParaRPr lang="en-IN" sz="36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F9C1C9A3-C02D-041D-79A8-0D81B1E1B9F1}"/>
              </a:ext>
            </a:extLst>
          </p:cNvPr>
          <p:cNvSpPr txBox="1"/>
          <p:nvPr/>
        </p:nvSpPr>
        <p:spPr>
          <a:xfrm>
            <a:off x="168812" y="1772530"/>
            <a:ext cx="11844997" cy="4247317"/>
          </a:xfrm>
          <a:prstGeom prst="rect">
            <a:avLst/>
          </a:prstGeom>
          <a:noFill/>
        </p:spPr>
        <p:txBody>
          <a:bodyPr wrap="square" rtlCol="0">
            <a:spAutoFit/>
          </a:bodyPr>
          <a:lstStyle/>
          <a:p>
            <a:pPr algn="just">
              <a:lnSpc>
                <a:spcPct val="150000"/>
              </a:lnSpc>
            </a:pPr>
            <a:r>
              <a:rPr lang="en-US" sz="2000" dirty="0" smtClean="0">
                <a:latin typeface="Times New Roman" pitchFamily="18" charset="0"/>
                <a:cs typeface="Times New Roman" pitchFamily="18" charset="0"/>
              </a:rPr>
              <a:t>This project presents an interactive Fruit Ninja-inspired game utilizing </a:t>
            </a:r>
            <a:r>
              <a:rPr lang="en-US" sz="2000" b="1" dirty="0" err="1" smtClean="0">
                <a:latin typeface="Times New Roman" pitchFamily="18" charset="0"/>
                <a:cs typeface="Times New Roman" pitchFamily="18" charset="0"/>
              </a:rPr>
              <a:t>PoseNet</a:t>
            </a:r>
            <a:r>
              <a:rPr lang="en-US" sz="2000" b="1" dirty="0" smtClean="0">
                <a:latin typeface="Times New Roman" pitchFamily="18" charset="0"/>
                <a:cs typeface="Times New Roman" pitchFamily="18" charset="0"/>
              </a:rPr>
              <a:t>, a </a:t>
            </a:r>
            <a:r>
              <a:rPr lang="en-US" sz="2000" b="1" dirty="0" err="1" smtClean="0">
                <a:latin typeface="Times New Roman" pitchFamily="18" charset="0"/>
                <a:cs typeface="Times New Roman" pitchFamily="18" charset="0"/>
              </a:rPr>
              <a:t>convolutional</a:t>
            </a:r>
            <a:r>
              <a:rPr lang="en-US" sz="2000" b="1" dirty="0" smtClean="0">
                <a:latin typeface="Times New Roman" pitchFamily="18" charset="0"/>
                <a:cs typeface="Times New Roman" pitchFamily="18" charset="0"/>
              </a:rPr>
              <a:t> neural network model for real-time human pose estimation, </a:t>
            </a:r>
            <a:r>
              <a:rPr lang="en-US" sz="2000" dirty="0" smtClean="0">
                <a:latin typeface="Times New Roman" pitchFamily="18" charset="0"/>
                <a:cs typeface="Times New Roman" pitchFamily="18" charset="0"/>
              </a:rPr>
              <a:t>to enable player interaction through </a:t>
            </a:r>
            <a:r>
              <a:rPr lang="en-US" sz="2000" dirty="0" smtClean="0">
                <a:latin typeface="Times New Roman" pitchFamily="18" charset="0"/>
                <a:cs typeface="Times New Roman" pitchFamily="18" charset="0"/>
              </a:rPr>
              <a:t>eye</a:t>
            </a:r>
            <a:r>
              <a:rPr lang="en-US" sz="2000" dirty="0" smtClean="0">
                <a:latin typeface="Times New Roman" pitchFamily="18" charset="0"/>
                <a:cs typeface="Times New Roman" pitchFamily="18" charset="0"/>
              </a:rPr>
              <a:t>-tracking</a:t>
            </a:r>
            <a:r>
              <a:rPr lang="en-US" sz="2000" dirty="0" smtClean="0">
                <a:latin typeface="Times New Roman" pitchFamily="18" charset="0"/>
                <a:cs typeface="Times New Roman" pitchFamily="18" charset="0"/>
              </a:rPr>
              <a:t>. The game environment is developed using the p5.js library and features 3D models of fruits. The primary objective is to track a single fruit, a banana, as it moves across the screen and detect hits based on the player's nose position, tracked in real-time by </a:t>
            </a:r>
            <a:r>
              <a:rPr lang="en-US" sz="2000" b="1" dirty="0" err="1" smtClean="0">
                <a:latin typeface="Times New Roman" pitchFamily="18" charset="0"/>
                <a:cs typeface="Times New Roman" pitchFamily="18" charset="0"/>
              </a:rPr>
              <a:t>PoseNet</a:t>
            </a:r>
            <a:r>
              <a:rPr lang="en-US" sz="2000" b="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When the player's nose intersects with the fruit, the score increments, and the fruit's position resets. The game's design focuses on optimizing response time, ensuring smooth </a:t>
            </a:r>
            <a:r>
              <a:rPr lang="en-US" sz="2000" dirty="0" err="1" smtClean="0">
                <a:latin typeface="Times New Roman" pitchFamily="18" charset="0"/>
                <a:cs typeface="Times New Roman" pitchFamily="18" charset="0"/>
              </a:rPr>
              <a:t>gameplay</a:t>
            </a:r>
            <a:r>
              <a:rPr lang="en-US" sz="2000" dirty="0" smtClean="0">
                <a:latin typeface="Times New Roman" pitchFamily="18" charset="0"/>
                <a:cs typeface="Times New Roman" pitchFamily="18" charset="0"/>
              </a:rPr>
              <a:t>, and enhancing user experience by inverting the camera angle for more intuitive interaction. This project demonstrates the potential of combining </a:t>
            </a:r>
            <a:r>
              <a:rPr lang="en-US" sz="2000" b="1" dirty="0" smtClean="0">
                <a:latin typeface="Times New Roman" pitchFamily="18" charset="0"/>
                <a:cs typeface="Times New Roman" pitchFamily="18" charset="0"/>
              </a:rPr>
              <a:t>machine learning </a:t>
            </a:r>
            <a:r>
              <a:rPr lang="en-US" sz="2000" dirty="0" smtClean="0">
                <a:latin typeface="Times New Roman" pitchFamily="18" charset="0"/>
                <a:cs typeface="Times New Roman" pitchFamily="18" charset="0"/>
              </a:rPr>
              <a:t>with interactive graphics to create engaging and responsive game experiences.</a:t>
            </a:r>
            <a:endParaRPr lang="en-US" sz="2000" dirty="0">
              <a:latin typeface="Times New Roman" pitchFamily="18" charset="0"/>
              <a:cs typeface="Times New Roman" pitchFamily="18" charset="0"/>
            </a:endParaRPr>
          </a:p>
        </p:txBody>
      </p:sp>
      <p:sp>
        <p:nvSpPr>
          <p:cNvPr id="4" name="Rectangle 3">
            <a:extLst>
              <a:ext uri="{FF2B5EF4-FFF2-40B4-BE49-F238E27FC236}">
                <a16:creationId xmlns:a16="http://schemas.microsoft.com/office/drawing/2014/main" xmlns="" id="{451D18DF-801D-E548-7E84-8E7FA8259551}"/>
              </a:ext>
            </a:extLst>
          </p:cNvPr>
          <p:cNvSpPr/>
          <p:nvPr/>
        </p:nvSpPr>
        <p:spPr>
          <a:xfrm>
            <a:off x="107576" y="6033247"/>
            <a:ext cx="4509248"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3CB0CFA9-955C-66FD-4D5F-DF0E50CB1CAD}"/>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7" name="TextBox 6">
            <a:extLst>
              <a:ext uri="{FF2B5EF4-FFF2-40B4-BE49-F238E27FC236}">
                <a16:creationId xmlns:a16="http://schemas.microsoft.com/office/drawing/2014/main" xmlns="" id="{EBA6A11F-70D7-9F86-CE57-6F07A36FFEA5}"/>
              </a:ext>
            </a:extLst>
          </p:cNvPr>
          <p:cNvSpPr txBox="1"/>
          <p:nvPr/>
        </p:nvSpPr>
        <p:spPr>
          <a:xfrm>
            <a:off x="3010619" y="3244334"/>
            <a:ext cx="6124754" cy="369332"/>
          </a:xfrm>
          <a:prstGeom prst="rect">
            <a:avLst/>
          </a:prstGeom>
          <a:noFill/>
        </p:spPr>
        <p:txBody>
          <a:bodyPr wrap="square">
            <a:spAutoFit/>
          </a:bodyPr>
          <a:lstStyle/>
          <a:p>
            <a:endParaRPr lang="en-IN" dirty="0"/>
          </a:p>
        </p:txBody>
      </p:sp>
      <p:sp>
        <p:nvSpPr>
          <p:cNvPr id="8" name="Rectangle 1">
            <a:extLst>
              <a:ext uri="{FF2B5EF4-FFF2-40B4-BE49-F238E27FC236}">
                <a16:creationId xmlns:a16="http://schemas.microsoft.com/office/drawing/2014/main" xmlns="" id="{D17CA0CC-C226-836D-951E-72A205179AD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1" name="Rectangle 4">
            <a:extLst>
              <a:ext uri="{FF2B5EF4-FFF2-40B4-BE49-F238E27FC236}">
                <a16:creationId xmlns:a16="http://schemas.microsoft.com/office/drawing/2014/main" xmlns="" id="{B2ECB3BE-A688-6394-5DA2-4E3E13BA308E}"/>
              </a:ext>
            </a:extLst>
          </p:cNvPr>
          <p:cNvSpPr>
            <a:spLocks noChangeArrowheads="1"/>
          </p:cNvSpPr>
          <p:nvPr/>
        </p:nvSpPr>
        <p:spPr bwMode="auto">
          <a:xfrm flipV="1">
            <a:off x="9135372" y="152399"/>
            <a:ext cx="3209027" cy="17157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dirty="0"/>
          </a:p>
        </p:txBody>
      </p:sp>
    </p:spTree>
    <p:extLst>
      <p:ext uri="{BB962C8B-B14F-4D97-AF65-F5344CB8AC3E}">
        <p14:creationId xmlns:p14="http://schemas.microsoft.com/office/powerpoint/2010/main" xmlns="" val="1334513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8D18A09-4593-BB11-AB94-965C6D541E33}"/>
              </a:ext>
            </a:extLst>
          </p:cNvPr>
          <p:cNvSpPr txBox="1"/>
          <p:nvPr/>
        </p:nvSpPr>
        <p:spPr>
          <a:xfrm>
            <a:off x="2336999" y="657355"/>
            <a:ext cx="2759934" cy="646331"/>
          </a:xfrm>
          <a:prstGeom prst="rect">
            <a:avLst/>
          </a:prstGeom>
          <a:solidFill>
            <a:schemeClr val="bg2"/>
          </a:solidFill>
        </p:spPr>
        <p:txBody>
          <a:bodyPr wrap="square" rtlCol="0">
            <a:spAutoFit/>
          </a:bodyPr>
          <a:lstStyle/>
          <a:p>
            <a:r>
              <a:rPr lang="en-IN" sz="36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Introduction</a:t>
            </a:r>
          </a:p>
        </p:txBody>
      </p:sp>
      <p:sp>
        <p:nvSpPr>
          <p:cNvPr id="5" name="TextBox 4">
            <a:extLst>
              <a:ext uri="{FF2B5EF4-FFF2-40B4-BE49-F238E27FC236}">
                <a16:creationId xmlns:a16="http://schemas.microsoft.com/office/drawing/2014/main" xmlns="" id="{4588D6EF-A1D6-0CBF-8B67-AC213600C998}"/>
              </a:ext>
            </a:extLst>
          </p:cNvPr>
          <p:cNvSpPr txBox="1"/>
          <p:nvPr/>
        </p:nvSpPr>
        <p:spPr>
          <a:xfrm>
            <a:off x="131451" y="1850104"/>
            <a:ext cx="11756571" cy="4893647"/>
          </a:xfrm>
          <a:prstGeom prst="rect">
            <a:avLst/>
          </a:prstGeom>
          <a:noFill/>
        </p:spPr>
        <p:txBody>
          <a:bodyPr wrap="square" rtlCol="0">
            <a:spAutoFit/>
          </a:bodyPr>
          <a:lstStyle/>
          <a:p>
            <a:pPr algn="just">
              <a:lnSpc>
                <a:spcPct val="150000"/>
              </a:lnSpc>
            </a:pPr>
            <a:r>
              <a:rPr lang="en-US" sz="1600" dirty="0" smtClean="0">
                <a:latin typeface="Times New Roman" pitchFamily="18" charset="0"/>
                <a:cs typeface="Times New Roman" pitchFamily="18" charset="0"/>
              </a:rPr>
              <a:t>The Fruit Ninja project is an innovative interactive game that leverages </a:t>
            </a:r>
            <a:r>
              <a:rPr lang="en-US" sz="1600" b="1" dirty="0" err="1" smtClean="0">
                <a:latin typeface="Times New Roman" pitchFamily="18" charset="0"/>
                <a:cs typeface="Times New Roman" pitchFamily="18" charset="0"/>
              </a:rPr>
              <a:t>PoseNet</a:t>
            </a:r>
            <a:r>
              <a:rPr lang="en-US" sz="1600" dirty="0" smtClean="0">
                <a:latin typeface="Times New Roman" pitchFamily="18" charset="0"/>
                <a:cs typeface="Times New Roman" pitchFamily="18" charset="0"/>
              </a:rPr>
              <a:t> for real-time human pose estimation to enable intuitive player interaction through eye-tracking. Developed using the p5.js library, the game features 3D models of fruits and provides a seamless and immersive gaming experience where players use their eye movements to interact with and slice virtual fruits on the screen. This project combines advanced machine learning techniques with interactive graphics to explore new possibilities in user interface design and game development.</a:t>
            </a:r>
          </a:p>
          <a:p>
            <a:pPr algn="just">
              <a:lnSpc>
                <a:spcPct val="150000"/>
              </a:lnSpc>
            </a:pPr>
            <a:r>
              <a:rPr lang="en-US" sz="1600" b="1" dirty="0" err="1" smtClean="0">
                <a:latin typeface="Times New Roman" pitchFamily="18" charset="0"/>
                <a:cs typeface="Times New Roman" pitchFamily="18" charset="0"/>
              </a:rPr>
              <a:t>PoseNet</a:t>
            </a:r>
            <a:r>
              <a:rPr lang="en-US" sz="1600" dirty="0" smtClean="0">
                <a:latin typeface="Times New Roman" pitchFamily="18" charset="0"/>
                <a:cs typeface="Times New Roman" pitchFamily="18" charset="0"/>
              </a:rPr>
              <a:t> is a machine learning model that estimates the pose of a person in an image or video by identifying key points on the human body, such as the nose, eyes, ears, shoulders, elbows, wrists, hips, knees, and ankles. It can operate in real-time, making it suitable for interactive applications like this game.</a:t>
            </a:r>
          </a:p>
          <a:p>
            <a:pPr algn="just">
              <a:lnSpc>
                <a:spcPct val="150000"/>
              </a:lnSpc>
            </a:pPr>
            <a:r>
              <a:rPr lang="en-US" sz="1600" b="1" dirty="0" smtClean="0">
                <a:latin typeface="Times New Roman" pitchFamily="18" charset="0"/>
                <a:cs typeface="Times New Roman" pitchFamily="18" charset="0"/>
              </a:rPr>
              <a:t>Key Features</a:t>
            </a:r>
            <a:endParaRPr lang="en-US" sz="1600" dirty="0" smtClean="0">
              <a:latin typeface="Times New Roman" pitchFamily="18" charset="0"/>
              <a:cs typeface="Times New Roman" pitchFamily="18" charset="0"/>
            </a:endParaRPr>
          </a:p>
          <a:p>
            <a:pPr algn="just">
              <a:lnSpc>
                <a:spcPct val="150000"/>
              </a:lnSpc>
            </a:pPr>
            <a:r>
              <a:rPr lang="en-US" sz="1600" b="1" dirty="0" smtClean="0">
                <a:latin typeface="Times New Roman" pitchFamily="18" charset="0"/>
                <a:cs typeface="Times New Roman" pitchFamily="18" charset="0"/>
              </a:rPr>
              <a:t>Real-Time Pose Estimation</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PoseNet</a:t>
            </a:r>
            <a:r>
              <a:rPr lang="en-US" sz="1600" dirty="0" smtClean="0">
                <a:latin typeface="Times New Roman" pitchFamily="18" charset="0"/>
                <a:cs typeface="Times New Roman" pitchFamily="18" charset="0"/>
              </a:rPr>
              <a:t> can detect and track body parts in real-time, </a:t>
            </a:r>
          </a:p>
          <a:p>
            <a:pPr algn="just">
              <a:lnSpc>
                <a:spcPct val="150000"/>
              </a:lnSpc>
            </a:pPr>
            <a:r>
              <a:rPr lang="en-US" sz="1600" b="1" dirty="0" smtClean="0">
                <a:latin typeface="Times New Roman" pitchFamily="18" charset="0"/>
                <a:cs typeface="Times New Roman" pitchFamily="18" charset="0"/>
              </a:rPr>
              <a:t>Pre-trained on Large Datasets</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PoseNet</a:t>
            </a:r>
            <a:r>
              <a:rPr lang="en-US" sz="1600" dirty="0" smtClean="0">
                <a:latin typeface="Times New Roman" pitchFamily="18" charset="0"/>
                <a:cs typeface="Times New Roman" pitchFamily="18" charset="0"/>
              </a:rPr>
              <a:t> has been pre-trained on large datasets</a:t>
            </a:r>
          </a:p>
          <a:p>
            <a:pPr marL="342900" indent="-342900" algn="just">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xmlns="" id="{8C62DCFD-4AB7-B1A2-FE2D-97DA6552AA1A}"/>
              </a:ext>
            </a:extLst>
          </p:cNvPr>
          <p:cNvSpPr/>
          <p:nvPr/>
        </p:nvSpPr>
        <p:spPr>
          <a:xfrm>
            <a:off x="98612" y="6006353"/>
            <a:ext cx="4563035" cy="7082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xmlns="" id="{E582D59A-3017-19BA-4C92-55954E8D808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xmlns="" val="2997007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4B70251-F982-8B44-EF47-866AF6D3B55B}"/>
              </a:ext>
            </a:extLst>
          </p:cNvPr>
          <p:cNvSpPr txBox="1"/>
          <p:nvPr/>
        </p:nvSpPr>
        <p:spPr>
          <a:xfrm>
            <a:off x="2064809" y="1062260"/>
            <a:ext cx="4031191" cy="646331"/>
          </a:xfrm>
          <a:prstGeom prst="rect">
            <a:avLst/>
          </a:prstGeom>
          <a:solidFill>
            <a:schemeClr val="bg2"/>
          </a:solidFill>
        </p:spPr>
        <p:txBody>
          <a:bodyPr wrap="square" rtlCol="0">
            <a:spAutoFit/>
          </a:bodyPr>
          <a:lstStyle/>
          <a:p>
            <a:r>
              <a:rPr lang="en-IN" sz="3600" b="1" dirty="0">
                <a:ln w="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a:t>
            </a:r>
            <a:r>
              <a:rPr lang="en-IN" sz="36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Statement</a:t>
            </a:r>
          </a:p>
        </p:txBody>
      </p:sp>
      <p:sp>
        <p:nvSpPr>
          <p:cNvPr id="2" name="Rectangle 1">
            <a:extLst>
              <a:ext uri="{FF2B5EF4-FFF2-40B4-BE49-F238E27FC236}">
                <a16:creationId xmlns:a16="http://schemas.microsoft.com/office/drawing/2014/main" xmlns="" id="{3FF6A331-5D11-BC01-A6B8-821EADFB36BB}"/>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xmlns="" id="{D085781C-659A-E00A-A0A5-FD55C01E714B}"/>
              </a:ext>
            </a:extLst>
          </p:cNvPr>
          <p:cNvSpPr txBox="1"/>
          <p:nvPr/>
        </p:nvSpPr>
        <p:spPr>
          <a:xfrm>
            <a:off x="612475" y="2564865"/>
            <a:ext cx="10852031" cy="1754326"/>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a:t>
            </a:r>
            <a:r>
              <a:rPr lang="en-US" sz="3600"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Create an interactive game, Fruit Ninja, Utilizing </a:t>
            </a:r>
            <a:r>
              <a:rPr lang="en-US" sz="3600" i="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PoseNet</a:t>
            </a:r>
            <a:r>
              <a:rPr lang="en-US" sz="3600"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for </a:t>
            </a:r>
            <a:r>
              <a:rPr lang="en-US" sz="3600"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real-time eye-tracking </a:t>
            </a:r>
            <a:r>
              <a:rPr lang="en-US" sz="3600"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 enhance user experience and engagement</a:t>
            </a:r>
            <a:r>
              <a:rPr lang="en-US" sz="3600" b="1" i="1" dirty="0" smtClean="0">
                <a:latin typeface="Times New Roman" panose="02020603050405020304" pitchFamily="18" charset="0"/>
                <a:cs typeface="Times New Roman" panose="02020603050405020304" pitchFamily="18" charset="0"/>
              </a:rPr>
              <a:t>”</a:t>
            </a:r>
            <a:endParaRPr lang="en-IN" sz="3600" b="1" i="1" dirty="0" smtClean="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xmlns="" id="{20355B67-0519-795A-F7D2-86F1929D8FC3}"/>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xmlns="" val="8563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8AED727-CB03-E09D-0C58-7862D892DE0E}"/>
              </a:ext>
            </a:extLst>
          </p:cNvPr>
          <p:cNvSpPr txBox="1"/>
          <p:nvPr/>
        </p:nvSpPr>
        <p:spPr>
          <a:xfrm>
            <a:off x="2200286" y="746440"/>
            <a:ext cx="2329381" cy="646331"/>
          </a:xfrm>
          <a:prstGeom prst="rect">
            <a:avLst/>
          </a:prstGeom>
          <a:solidFill>
            <a:schemeClr val="bg2"/>
          </a:solidFill>
        </p:spPr>
        <p:txBody>
          <a:bodyPr wrap="square" rtlCol="0">
            <a:spAutoFit/>
          </a:bodyPr>
          <a:lstStyle/>
          <a:p>
            <a:r>
              <a:rPr lang="en-IN" sz="36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Objectives</a:t>
            </a:r>
            <a:endParaRPr lang="en-IN" sz="36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xmlns="" id="{99978598-08C1-1B1C-A70E-ABBE5181D305}"/>
              </a:ext>
            </a:extLst>
          </p:cNvPr>
          <p:cNvSpPr/>
          <p:nvPr/>
        </p:nvSpPr>
        <p:spPr>
          <a:xfrm>
            <a:off x="71718" y="6006353"/>
            <a:ext cx="4518211" cy="7082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xmlns="" id="{CB35B182-01A5-F2E2-4DD9-1E9A4B74B6BC}"/>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a:extLst>
              <a:ext uri="{FF2B5EF4-FFF2-40B4-BE49-F238E27FC236}">
                <a16:creationId xmlns:a16="http://schemas.microsoft.com/office/drawing/2014/main" xmlns="" id="{72DD73CD-B86D-C7FE-6F75-A4040012D977}"/>
              </a:ext>
            </a:extLst>
          </p:cNvPr>
          <p:cNvSpPr txBox="1"/>
          <p:nvPr/>
        </p:nvSpPr>
        <p:spPr>
          <a:xfrm>
            <a:off x="239953" y="2106705"/>
            <a:ext cx="11506570" cy="3785652"/>
          </a:xfrm>
          <a:prstGeom prst="rect">
            <a:avLst/>
          </a:prstGeom>
          <a:noFill/>
        </p:spPr>
        <p:txBody>
          <a:bodyPr wrap="square" rtlCol="0">
            <a:spAutoFit/>
          </a:bodyPr>
          <a:lstStyle/>
          <a:p>
            <a:pPr marL="342900" indent="-342900" algn="just">
              <a:buFont typeface="+mj-lt"/>
              <a:buAutoNum type="arabicPeriod"/>
            </a:pPr>
            <a:r>
              <a:rPr lang="en-US" sz="2000" b="1" dirty="0" smtClean="0"/>
              <a:t>Real-Time Pose Detection</a:t>
            </a:r>
            <a:r>
              <a:rPr lang="en-US" sz="2000" dirty="0" smtClean="0"/>
              <a:t>: Utilize </a:t>
            </a:r>
            <a:r>
              <a:rPr lang="en-US" sz="2000" dirty="0" err="1" smtClean="0"/>
              <a:t>PoseNet</a:t>
            </a:r>
            <a:r>
              <a:rPr lang="en-US" sz="2000" dirty="0" smtClean="0"/>
              <a:t> to accurately detect and track the player's key body points, particularly the nose and hands, in real-time.</a:t>
            </a:r>
          </a:p>
          <a:p>
            <a:pPr marL="342900" indent="-342900" algn="just">
              <a:buFont typeface="+mj-lt"/>
              <a:buAutoNum type="arabicPeriod"/>
            </a:pPr>
            <a:r>
              <a:rPr lang="en-US" sz="2000" b="1" dirty="0" smtClean="0"/>
              <a:t>Interactive </a:t>
            </a:r>
            <a:r>
              <a:rPr lang="en-US" sz="2000" b="1" dirty="0" err="1" smtClean="0"/>
              <a:t>Gameplay</a:t>
            </a:r>
            <a:r>
              <a:rPr lang="en-US" sz="2000" dirty="0" smtClean="0"/>
              <a:t>: Create an interactive gaming experience where players slice virtual fruits using their body movements detected by </a:t>
            </a:r>
            <a:r>
              <a:rPr lang="en-US" sz="2000" dirty="0" err="1" smtClean="0"/>
              <a:t>PoseNet</a:t>
            </a:r>
            <a:r>
              <a:rPr lang="en-US" sz="2000" dirty="0" smtClean="0"/>
              <a:t>.</a:t>
            </a:r>
          </a:p>
          <a:p>
            <a:pPr marL="342900" indent="-342900" algn="just">
              <a:buFont typeface="+mj-lt"/>
              <a:buAutoNum type="arabicPeriod"/>
            </a:pPr>
            <a:r>
              <a:rPr lang="en-US" sz="2000" b="1" dirty="0" smtClean="0"/>
              <a:t>Responsive Feedback</a:t>
            </a:r>
            <a:r>
              <a:rPr lang="en-US" sz="2000" dirty="0" smtClean="0"/>
              <a:t>: Ensure immediate visual and audio feedback in response to player actions to enhance engagement and immersion.</a:t>
            </a:r>
          </a:p>
          <a:p>
            <a:pPr marL="342900" indent="-342900" algn="just">
              <a:buFont typeface="+mj-lt"/>
              <a:buAutoNum type="arabicPeriod"/>
            </a:pPr>
            <a:r>
              <a:rPr lang="en-US" sz="2000" b="1" dirty="0" smtClean="0"/>
              <a:t>Robust Performance</a:t>
            </a:r>
            <a:r>
              <a:rPr lang="en-US" sz="2000" dirty="0" smtClean="0"/>
              <a:t>: Maintain accurate pose detection and game functionality across varying lighting conditions, backgrounds, and player poses.</a:t>
            </a:r>
          </a:p>
          <a:p>
            <a:pPr marL="342900" indent="-342900" algn="just">
              <a:buFont typeface="+mj-lt"/>
              <a:buAutoNum type="arabicPeriod"/>
            </a:pPr>
            <a:r>
              <a:rPr lang="en-US" sz="2000" b="1" dirty="0" smtClean="0"/>
              <a:t>Seamless Integration</a:t>
            </a:r>
            <a:r>
              <a:rPr lang="en-US" sz="2000" dirty="0" smtClean="0"/>
              <a:t>: Integrate </a:t>
            </a:r>
            <a:r>
              <a:rPr lang="en-US" sz="2000" dirty="0" err="1" smtClean="0"/>
              <a:t>PoseNet</a:t>
            </a:r>
            <a:r>
              <a:rPr lang="en-US" sz="2000" dirty="0" smtClean="0"/>
              <a:t> with p5.js and ml5.js for smooth and efficient </a:t>
            </a:r>
            <a:r>
              <a:rPr lang="en-US" sz="2000" dirty="0" err="1" smtClean="0"/>
              <a:t>gameplay</a:t>
            </a:r>
            <a:r>
              <a:rPr lang="en-US" sz="2000" dirty="0" smtClean="0"/>
              <a:t> on web browsers and mobile devices.</a:t>
            </a:r>
          </a:p>
          <a:p>
            <a:pPr marL="342900" indent="-342900" algn="just">
              <a:buFont typeface="+mj-lt"/>
              <a:buAutoNum type="arabicPeriod"/>
            </a:pPr>
            <a:r>
              <a:rPr lang="en-US" sz="2000" b="1" dirty="0" smtClean="0"/>
              <a:t>User-Friendly Interface</a:t>
            </a:r>
            <a:r>
              <a:rPr lang="en-US" sz="2000" dirty="0" smtClean="0"/>
              <a:t>: Design a user-friendly interface that is intuitive and easy to navigate, ensuring a pleasant gaming experience for all players.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024389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E62CE31-1410-8D8C-C0EF-4D507E100F89}"/>
              </a:ext>
            </a:extLst>
          </p:cNvPr>
          <p:cNvSpPr txBox="1"/>
          <p:nvPr/>
        </p:nvSpPr>
        <p:spPr>
          <a:xfrm>
            <a:off x="2033159" y="1076109"/>
            <a:ext cx="3193265"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Literature Survey</a:t>
            </a:r>
          </a:p>
        </p:txBody>
      </p:sp>
      <p:graphicFrame>
        <p:nvGraphicFramePr>
          <p:cNvPr id="11" name="Table 10">
            <a:extLst>
              <a:ext uri="{FF2B5EF4-FFF2-40B4-BE49-F238E27FC236}">
                <a16:creationId xmlns="" xmlns:a16="http://schemas.microsoft.com/office/drawing/2014/main" id="{7DC56CA9-2B98-F132-D3AF-0014AB90E4DA}"/>
              </a:ext>
            </a:extLst>
          </p:cNvPr>
          <p:cNvGraphicFramePr>
            <a:graphicFrameLocks noGrp="1"/>
          </p:cNvGraphicFramePr>
          <p:nvPr>
            <p:extLst>
              <p:ext uri="{D42A27DB-BD31-4B8C-83A1-F6EECF244321}">
                <p14:modId xmlns="" xmlns:p14="http://schemas.microsoft.com/office/powerpoint/2010/main" val="3704481109"/>
              </p:ext>
            </p:extLst>
          </p:nvPr>
        </p:nvGraphicFramePr>
        <p:xfrm>
          <a:off x="-1" y="2029036"/>
          <a:ext cx="12192001" cy="3271560"/>
        </p:xfrm>
        <a:graphic>
          <a:graphicData uri="http://schemas.openxmlformats.org/drawingml/2006/table">
            <a:tbl>
              <a:tblPr firstRow="1" bandRow="1">
                <a:tableStyleId>{5C22544A-7EE6-4342-B048-85BDC9FD1C3A}</a:tableStyleId>
              </a:tblPr>
              <a:tblGrid>
                <a:gridCol w="542310">
                  <a:extLst>
                    <a:ext uri="{9D8B030D-6E8A-4147-A177-3AD203B41FA5}">
                      <a16:colId xmlns="" xmlns:a16="http://schemas.microsoft.com/office/drawing/2014/main" val="2186112558"/>
                    </a:ext>
                  </a:extLst>
                </a:gridCol>
                <a:gridCol w="1555431">
                  <a:extLst>
                    <a:ext uri="{9D8B030D-6E8A-4147-A177-3AD203B41FA5}">
                      <a16:colId xmlns="" xmlns:a16="http://schemas.microsoft.com/office/drawing/2014/main" val="4254244146"/>
                    </a:ext>
                  </a:extLst>
                </a:gridCol>
                <a:gridCol w="1419901">
                  <a:extLst>
                    <a:ext uri="{9D8B030D-6E8A-4147-A177-3AD203B41FA5}">
                      <a16:colId xmlns="" xmlns:a16="http://schemas.microsoft.com/office/drawing/2014/main" val="2513420126"/>
                    </a:ext>
                  </a:extLst>
                </a:gridCol>
                <a:gridCol w="4030640">
                  <a:extLst>
                    <a:ext uri="{9D8B030D-6E8A-4147-A177-3AD203B41FA5}">
                      <a16:colId xmlns="" xmlns:a16="http://schemas.microsoft.com/office/drawing/2014/main" val="2691363532"/>
                    </a:ext>
                  </a:extLst>
                </a:gridCol>
                <a:gridCol w="2456330">
                  <a:extLst>
                    <a:ext uri="{9D8B030D-6E8A-4147-A177-3AD203B41FA5}">
                      <a16:colId xmlns="" xmlns:a16="http://schemas.microsoft.com/office/drawing/2014/main" val="988917352"/>
                    </a:ext>
                  </a:extLst>
                </a:gridCol>
                <a:gridCol w="2187389">
                  <a:extLst>
                    <a:ext uri="{9D8B030D-6E8A-4147-A177-3AD203B41FA5}">
                      <a16:colId xmlns="" xmlns:a16="http://schemas.microsoft.com/office/drawing/2014/main" val="3042545201"/>
                    </a:ext>
                  </a:extLst>
                </a:gridCol>
              </a:tblGrid>
              <a:tr h="711240">
                <a:tc>
                  <a:txBody>
                    <a:bodyPr/>
                    <a:lstStyle/>
                    <a:p>
                      <a:r>
                        <a:rPr lang="en-IN" dirty="0">
                          <a:latin typeface="Times New Roman" panose="02020603050405020304" pitchFamily="18" charset="0"/>
                          <a:cs typeface="Times New Roman" panose="02020603050405020304" pitchFamily="18" charset="0"/>
                        </a:rPr>
                        <a:t>SL NO</a:t>
                      </a:r>
                    </a:p>
                  </a:txBody>
                  <a:tcPr/>
                </a:tc>
                <a:tc>
                  <a:txBody>
                    <a:bodyPr/>
                    <a:lstStyle/>
                    <a:p>
                      <a:r>
                        <a:rPr lang="en-IN" dirty="0">
                          <a:latin typeface="Times New Roman" panose="02020603050405020304" pitchFamily="18" charset="0"/>
                          <a:cs typeface="Times New Roman" panose="02020603050405020304" pitchFamily="18" charset="0"/>
                        </a:rPr>
                        <a:t>PAPER TITLE</a:t>
                      </a:r>
                    </a:p>
                  </a:txBody>
                  <a:tcPr/>
                </a:tc>
                <a:tc>
                  <a:txBody>
                    <a:bodyPr/>
                    <a:lstStyle/>
                    <a:p>
                      <a:r>
                        <a:rPr lang="en-IN" dirty="0">
                          <a:latin typeface="Times New Roman" panose="02020603050405020304" pitchFamily="18" charset="0"/>
                          <a:cs typeface="Times New Roman" panose="02020603050405020304" pitchFamily="18" charset="0"/>
                        </a:rPr>
                        <a:t>JOURNAL NAME</a:t>
                      </a:r>
                    </a:p>
                  </a:txBody>
                  <a:tcPr/>
                </a:tc>
                <a:tc>
                  <a:txBody>
                    <a:bodyPr/>
                    <a:lstStyle/>
                    <a:p>
                      <a:r>
                        <a:rPr lang="en-IN" dirty="0">
                          <a:latin typeface="Times New Roman" panose="02020603050405020304" pitchFamily="18" charset="0"/>
                          <a:cs typeface="Times New Roman" panose="02020603050405020304" pitchFamily="18" charset="0"/>
                        </a:rPr>
                        <a:t>DESCRIPTION</a:t>
                      </a:r>
                    </a:p>
                  </a:txBody>
                  <a:tcPr/>
                </a:tc>
                <a:tc>
                  <a:txBody>
                    <a:bodyPr/>
                    <a:lstStyle/>
                    <a:p>
                      <a:r>
                        <a:rPr lang="en-IN" dirty="0">
                          <a:latin typeface="Times New Roman" panose="02020603050405020304" pitchFamily="18" charset="0"/>
                          <a:cs typeface="Times New Roman" panose="02020603050405020304" pitchFamily="18" charset="0"/>
                        </a:rPr>
                        <a:t>PROS</a:t>
                      </a:r>
                    </a:p>
                  </a:txBody>
                  <a:tcPr/>
                </a:tc>
                <a:tc>
                  <a:txBody>
                    <a:bodyPr/>
                    <a:lstStyle/>
                    <a:p>
                      <a:r>
                        <a:rPr lang="en-IN" smtClean="0">
                          <a:latin typeface="Times New Roman" panose="02020603050405020304" pitchFamily="18" charset="0"/>
                          <a:cs typeface="Times New Roman" panose="02020603050405020304" pitchFamily="18" charset="0"/>
                        </a:rPr>
                        <a:t>CONS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597866880"/>
                  </a:ext>
                </a:extLst>
              </a:tr>
              <a:tr h="1108014">
                <a:tc>
                  <a:txBody>
                    <a:bodyPr/>
                    <a:lstStyle/>
                    <a:p>
                      <a:r>
                        <a:rPr lang="en-IN" dirty="0">
                          <a:latin typeface="Times New Roman" panose="02020603050405020304" pitchFamily="18" charset="0"/>
                          <a:cs typeface="Times New Roman" panose="02020603050405020304" pitchFamily="18" charset="0"/>
                        </a:rPr>
                        <a:t>1</a:t>
                      </a:r>
                    </a:p>
                  </a:txBody>
                  <a:tcPr/>
                </a:tc>
                <a:tc>
                  <a:txBody>
                    <a:bodyPr/>
                    <a:lstStyle/>
                    <a:p>
                      <a:r>
                        <a:rPr lang="en-US" sz="1200" b="0" i="0" kern="1200" dirty="0" smtClean="0">
                          <a:solidFill>
                            <a:schemeClr val="dk1"/>
                          </a:solidFill>
                          <a:latin typeface="Times New Roman" pitchFamily="18" charset="0"/>
                          <a:ea typeface="+mn-ea"/>
                          <a:cs typeface="Times New Roman" pitchFamily="18" charset="0"/>
                        </a:rPr>
                        <a:t>Human Pose Estimation Using Deep Learning: A Systematic Literature Review</a:t>
                      </a:r>
                      <a:endParaRPr lang="en-US" sz="1200" b="0" i="0" kern="1200" dirty="0">
                        <a:solidFill>
                          <a:schemeClr val="dk1"/>
                        </a:solidFill>
                        <a:latin typeface="Times New Roman" pitchFamily="18" charset="0"/>
                        <a:ea typeface="+mn-ea"/>
                        <a:cs typeface="Times New Roman" pitchFamily="18" charset="0"/>
                      </a:endParaRPr>
                    </a:p>
                  </a:txBody>
                  <a:tcPr/>
                </a:tc>
                <a:tc>
                  <a:txBody>
                    <a:bodyPr/>
                    <a:lstStyle/>
                    <a:p>
                      <a:r>
                        <a:rPr lang="en-US" sz="1200" b="0" i="0" kern="1200" dirty="0" smtClean="0">
                          <a:solidFill>
                            <a:schemeClr val="dk1"/>
                          </a:solidFill>
                          <a:latin typeface="Times New Roman" pitchFamily="18" charset="0"/>
                          <a:ea typeface="+mn-ea"/>
                          <a:cs typeface="Times New Roman" pitchFamily="18" charset="0"/>
                        </a:rPr>
                        <a:t>Multidisciplinary Digital Publishing Institute</a:t>
                      </a:r>
                      <a:endParaRPr lang="en-IN" sz="1000" dirty="0">
                        <a:latin typeface="Times New Roman" pitchFamily="18" charset="0"/>
                        <a:cs typeface="Times New Roman" pitchFamily="18" charset="0"/>
                      </a:endParaRPr>
                    </a:p>
                  </a:txBody>
                  <a:tcPr/>
                </a:tc>
                <a:tc>
                  <a:txBody>
                    <a:bodyPr/>
                    <a:lstStyle/>
                    <a:p>
                      <a:pPr algn="just"/>
                      <a:r>
                        <a:rPr lang="en-US" sz="1200" b="1" dirty="0" smtClean="0"/>
                        <a:t>Human Pose Estimation (HPE)</a:t>
                      </a:r>
                      <a:r>
                        <a:rPr lang="en-US" sz="1200" dirty="0" smtClean="0"/>
                        <a:t> involves predicting the </a:t>
                      </a:r>
                      <a:r>
                        <a:rPr lang="en-US" sz="1200" dirty="0" smtClean="0">
                          <a:latin typeface="Times New Roman" pitchFamily="18" charset="0"/>
                          <a:cs typeface="Times New Roman" pitchFamily="18" charset="0"/>
                        </a:rPr>
                        <a:t>locations of human joints from images and videos, useful in applications like sports analysis and surveillance. Despite advancements with deep learning, developing efficient HPE models is challenging due to issues like crowded scenes and occlusions. </a:t>
                      </a:r>
                      <a:endParaRPr lang="en-US" sz="1200" dirty="0">
                        <a:latin typeface="Times New Roman" pitchFamily="18" charset="0"/>
                        <a:cs typeface="Times New Roman" pitchFamily="18" charset="0"/>
                      </a:endParaRPr>
                    </a:p>
                  </a:txBody>
                  <a:tcPr/>
                </a:tc>
                <a:tc>
                  <a:txBody>
                    <a:bodyPr/>
                    <a:lstStyle/>
                    <a:p>
                      <a:pPr marL="285750" indent="-285750">
                        <a:buFont typeface="Arial" panose="020B0604020202020204" pitchFamily="34" charset="0"/>
                        <a:buChar char="•"/>
                      </a:pPr>
                      <a:r>
                        <a:rPr lang="en-US" sz="1200" b="0" dirty="0" smtClean="0">
                          <a:latin typeface="Times New Roman" pitchFamily="18" charset="0"/>
                          <a:cs typeface="Times New Roman" pitchFamily="18" charset="0"/>
                        </a:rPr>
                        <a:t>Accuracy Improvement:</a:t>
                      </a:r>
                    </a:p>
                    <a:p>
                      <a:pPr marL="285750" indent="-285750">
                        <a:buFont typeface="Arial" panose="020B0604020202020204" pitchFamily="34" charset="0"/>
                        <a:buChar char="•"/>
                      </a:pPr>
                      <a:r>
                        <a:rPr lang="en-US" sz="1200" b="0" dirty="0" smtClean="0">
                          <a:latin typeface="Times New Roman" pitchFamily="18" charset="0"/>
                          <a:cs typeface="Times New Roman" pitchFamily="18" charset="0"/>
                        </a:rPr>
                        <a:t>Efficiency in Real-Time Applications:</a:t>
                      </a:r>
                    </a:p>
                    <a:p>
                      <a:pPr marL="285750" indent="-285750">
                        <a:buFont typeface="Arial" panose="020B0604020202020204" pitchFamily="34" charset="0"/>
                        <a:buChar char="•"/>
                      </a:pPr>
                      <a:r>
                        <a:rPr lang="en-US" sz="1200" b="0" dirty="0" smtClean="0">
                          <a:latin typeface="Times New Roman" pitchFamily="18" charset="0"/>
                          <a:cs typeface="Times New Roman" pitchFamily="18" charset="0"/>
                        </a:rPr>
                        <a:t>Robustness to Variations:</a:t>
                      </a:r>
                    </a:p>
                    <a:p>
                      <a:pPr marL="285750" indent="-285750">
                        <a:buFont typeface="Arial" panose="020B0604020202020204" pitchFamily="34" charset="0"/>
                        <a:buChar char="•"/>
                      </a:pPr>
                      <a:r>
                        <a:rPr lang="en-US" sz="1200" b="0" dirty="0" smtClean="0">
                          <a:latin typeface="Times New Roman" pitchFamily="18" charset="0"/>
                          <a:cs typeface="Times New Roman" pitchFamily="18" charset="0"/>
                        </a:rPr>
                        <a:t>Integration with Other AI Tasks</a:t>
                      </a:r>
                      <a:endParaRPr lang="en-IN"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200" b="0" dirty="0" smtClean="0">
                          <a:latin typeface="Times New Roman" pitchFamily="18" charset="0"/>
                          <a:cs typeface="Times New Roman" pitchFamily="18" charset="0"/>
                        </a:rPr>
                        <a:t>Challenges with Occlusion:</a:t>
                      </a:r>
                    </a:p>
                    <a:p>
                      <a:pPr marL="285750" indent="-285750">
                        <a:buFont typeface="Arial" panose="020B0604020202020204" pitchFamily="34" charset="0"/>
                        <a:buChar char="•"/>
                      </a:pPr>
                      <a:r>
                        <a:rPr lang="en-US" sz="1200" b="0" dirty="0" smtClean="0">
                          <a:latin typeface="Times New Roman" pitchFamily="18" charset="0"/>
                          <a:cs typeface="Times New Roman" pitchFamily="18" charset="0"/>
                        </a:rPr>
                        <a:t>Complexity and Resource Intensiveness:</a:t>
                      </a:r>
                    </a:p>
                    <a:p>
                      <a:pPr marL="285750" indent="-285750">
                        <a:buFont typeface="Arial" panose="020B0604020202020204" pitchFamily="34" charset="0"/>
                        <a:buChar char="•"/>
                      </a:pPr>
                      <a:r>
                        <a:rPr lang="en-US" sz="1200" b="0" dirty="0" smtClean="0">
                          <a:latin typeface="Times New Roman" pitchFamily="18" charset="0"/>
                          <a:cs typeface="Times New Roman" pitchFamily="18" charset="0"/>
                        </a:rPr>
                        <a:t>Data Dependency:</a:t>
                      </a:r>
                    </a:p>
                    <a:p>
                      <a:pPr marL="285750" indent="-285750">
                        <a:buFont typeface="Arial" panose="020B0604020202020204" pitchFamily="34" charset="0"/>
                        <a:buChar char="•"/>
                      </a:pPr>
                      <a:r>
                        <a:rPr lang="en-US" sz="1200" b="0" dirty="0" smtClean="0">
                          <a:latin typeface="Times New Roman" pitchFamily="18" charset="0"/>
                          <a:cs typeface="Times New Roman" pitchFamily="18" charset="0"/>
                        </a:rPr>
                        <a:t>Interpretability and Transparency:</a:t>
                      </a:r>
                      <a:endParaRPr lang="en-IN" sz="1200" b="0" dirty="0">
                        <a:latin typeface="Times New Roman" pitchFamily="18" charset="0"/>
                        <a:cs typeface="Times New Roman" pitchFamily="18" charset="0"/>
                      </a:endParaRPr>
                    </a:p>
                  </a:txBody>
                  <a:tcPr/>
                </a:tc>
                <a:extLst>
                  <a:ext uri="{0D108BD9-81ED-4DB2-BD59-A6C34878D82A}">
                    <a16:rowId xmlns="" xmlns:a16="http://schemas.microsoft.com/office/drawing/2014/main" val="797697277"/>
                  </a:ext>
                </a:extLst>
              </a:tr>
              <a:tr h="1108014">
                <a:tc>
                  <a:txBody>
                    <a:bodyPr/>
                    <a:lstStyle/>
                    <a:p>
                      <a:r>
                        <a:rPr lang="en-IN" dirty="0">
                          <a:latin typeface="Times New Roman" panose="02020603050405020304" pitchFamily="18" charset="0"/>
                          <a:cs typeface="Times New Roman" panose="02020603050405020304" pitchFamily="18" charset="0"/>
                        </a:rPr>
                        <a:t>2</a:t>
                      </a:r>
                    </a:p>
                  </a:txBody>
                  <a:tcPr/>
                </a:tc>
                <a:tc>
                  <a:txBody>
                    <a:bodyPr/>
                    <a:lstStyle/>
                    <a:p>
                      <a:r>
                        <a:rPr lang="en-US" sz="1200" dirty="0" err="1" smtClean="0">
                          <a:latin typeface="Times New Roman" panose="02020603050405020304" pitchFamily="18" charset="0"/>
                          <a:cs typeface="Times New Roman" panose="02020603050405020304" pitchFamily="18" charset="0"/>
                        </a:rPr>
                        <a:t>PoseNet</a:t>
                      </a:r>
                      <a:r>
                        <a:rPr lang="en-US" sz="1200" dirty="0" smtClean="0">
                          <a:latin typeface="Times New Roman" panose="02020603050405020304" pitchFamily="18" charset="0"/>
                          <a:cs typeface="Times New Roman" panose="02020603050405020304" pitchFamily="18" charset="0"/>
                        </a:rPr>
                        <a:t>: A </a:t>
                      </a:r>
                      <a:r>
                        <a:rPr lang="en-US" sz="1200" dirty="0" err="1" smtClean="0">
                          <a:latin typeface="Times New Roman" panose="02020603050405020304" pitchFamily="18" charset="0"/>
                          <a:cs typeface="Times New Roman" panose="02020603050405020304" pitchFamily="18" charset="0"/>
                        </a:rPr>
                        <a:t>Convolutional</a:t>
                      </a:r>
                      <a:r>
                        <a:rPr lang="en-US" sz="1200" dirty="0" smtClean="0">
                          <a:latin typeface="Times New Roman" panose="02020603050405020304" pitchFamily="18" charset="0"/>
                          <a:cs typeface="Times New Roman" panose="02020603050405020304" pitchFamily="18" charset="0"/>
                        </a:rPr>
                        <a:t> Network for Real-Time 6-DOF Camera </a:t>
                      </a:r>
                      <a:r>
                        <a:rPr lang="en-US" sz="1200" dirty="0" err="1" smtClean="0">
                          <a:latin typeface="Times New Roman" panose="02020603050405020304" pitchFamily="18" charset="0"/>
                          <a:cs typeface="Times New Roman" panose="02020603050405020304" pitchFamily="18" charset="0"/>
                        </a:rPr>
                        <a:t>Relocalization</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IN" sz="1200" dirty="0">
                          <a:latin typeface="Times New Roman" panose="02020603050405020304" pitchFamily="18" charset="0"/>
                          <a:cs typeface="Times New Roman" panose="02020603050405020304" pitchFamily="18" charset="0"/>
                        </a:rPr>
                        <a:t>IEEE International Conference on Computer Vision (ICCV), 2015</a:t>
                      </a:r>
                    </a:p>
                  </a:txBody>
                  <a:tcPr/>
                </a:tc>
                <a:tc>
                  <a:txBody>
                    <a:bodyPr/>
                    <a:lstStyle/>
                    <a:p>
                      <a:r>
                        <a:rPr lang="en-US" sz="1200" dirty="0" smtClean="0"/>
                        <a:t>Our system introduces a robust and real-time monocular six degree of freedom </a:t>
                      </a:r>
                      <a:r>
                        <a:rPr lang="en-US" sz="1200" dirty="0" err="1" smtClean="0"/>
                        <a:t>relocalization</a:t>
                      </a:r>
                      <a:r>
                        <a:rPr lang="en-US" sz="1200" dirty="0" smtClean="0"/>
                        <a:t> method. By training a </a:t>
                      </a:r>
                      <a:r>
                        <a:rPr lang="en-US" sz="1200" dirty="0" err="1" smtClean="0"/>
                        <a:t>convolutional</a:t>
                      </a:r>
                      <a:r>
                        <a:rPr lang="en-US" sz="1200" dirty="0" smtClean="0"/>
                        <a:t> neural network (CNN) to directly predict camera poses from single RGB images, we achieve end-to-end learning without additional engineering or graph optimization. Operating both indoors and outdoors, our algorithm processes each frame in just 5 milliseconds. </a:t>
                      </a:r>
                      <a:endParaRPr lang="en-IN" sz="1200" dirty="0">
                        <a:latin typeface="Times New Roman" panose="02020603050405020304" pitchFamily="18" charset="0"/>
                        <a:cs typeface="Times New Roman" panose="02020603050405020304" pitchFamily="18" charset="0"/>
                      </a:endParaRPr>
                    </a:p>
                  </a:txBody>
                  <a:tcPr/>
                </a:tc>
                <a:tc>
                  <a:txBody>
                    <a:bodyPr/>
                    <a:lstStyle/>
                    <a:p>
                      <a:pPr marL="171450" indent="-171450">
                        <a:buFont typeface="Arial" panose="020B0604020202020204" pitchFamily="34" charset="0"/>
                        <a:buChar char="•"/>
                      </a:pPr>
                      <a:r>
                        <a:rPr lang="en-US" sz="1200" dirty="0" smtClean="0"/>
                        <a:t>Real-Time Performance</a:t>
                      </a:r>
                    </a:p>
                    <a:p>
                      <a:pPr marL="171450" indent="-171450">
                        <a:buFont typeface="Arial" panose="020B0604020202020204" pitchFamily="34" charset="0"/>
                        <a:buChar char="•"/>
                      </a:pPr>
                      <a:r>
                        <a:rPr lang="en-US" sz="1200" dirty="0" smtClean="0"/>
                        <a:t>End-to-End Learning</a:t>
                      </a:r>
                    </a:p>
                    <a:p>
                      <a:pPr marL="171450" indent="-171450">
                        <a:buFont typeface="Arial" panose="020B0604020202020204" pitchFamily="34" charset="0"/>
                        <a:buChar char="•"/>
                      </a:pPr>
                      <a:r>
                        <a:rPr lang="en-US" sz="1200" dirty="0" smtClean="0"/>
                        <a:t>Versatility</a:t>
                      </a:r>
                    </a:p>
                    <a:p>
                      <a:pPr marL="171450" indent="-171450">
                        <a:buFont typeface="Arial" panose="020B0604020202020204" pitchFamily="34" charset="0"/>
                        <a:buChar char="•"/>
                      </a:pPr>
                      <a:r>
                        <a:rPr lang="en-US" sz="1200" dirty="0" smtClean="0"/>
                        <a:t>Transfer Learning</a:t>
                      </a:r>
                      <a:endParaRPr lang="en-US"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200" dirty="0" smtClean="0"/>
                        <a:t>Accuracy Limitation.</a:t>
                      </a:r>
                    </a:p>
                    <a:p>
                      <a:pPr marL="285750" indent="-285750">
                        <a:buFont typeface="Arial" panose="020B0604020202020204" pitchFamily="34" charset="0"/>
                        <a:buChar char="•"/>
                      </a:pPr>
                      <a:r>
                        <a:rPr lang="en-US" sz="1200" dirty="0" smtClean="0"/>
                        <a:t>Training Complexity</a:t>
                      </a:r>
                    </a:p>
                    <a:p>
                      <a:pPr marL="285750" indent="-285750">
                        <a:buFont typeface="Arial" panose="020B0604020202020204" pitchFamily="34" charset="0"/>
                        <a:buChar char="•"/>
                      </a:pPr>
                      <a:r>
                        <a:rPr lang="en-US" sz="1200" dirty="0" smtClean="0"/>
                        <a:t>Dependency on Image Quality</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853347446"/>
                  </a:ext>
                </a:extLst>
              </a:tr>
            </a:tbl>
          </a:graphicData>
        </a:graphic>
      </p:graphicFrame>
      <p:sp>
        <p:nvSpPr>
          <p:cNvPr id="3" name="Rectangle 2">
            <a:extLst>
              <a:ext uri="{FF2B5EF4-FFF2-40B4-BE49-F238E27FC236}">
                <a16:creationId xmlns="" xmlns:a16="http://schemas.microsoft.com/office/drawing/2014/main" id="{7DF5178D-D346-4526-2AE3-793706B26F74}"/>
              </a:ext>
            </a:extLst>
          </p:cNvPr>
          <p:cNvSpPr/>
          <p:nvPr/>
        </p:nvSpPr>
        <p:spPr>
          <a:xfrm>
            <a:off x="80682" y="6006353"/>
            <a:ext cx="4482353"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9921E5C3-EDE4-ACF9-A1AE-59C886557E76}"/>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 xmlns:p14="http://schemas.microsoft.com/office/powerpoint/2010/main" val="1743693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61686767-A7E2-97B2-7548-81771EDB8517}"/>
              </a:ext>
            </a:extLst>
          </p:cNvPr>
          <p:cNvSpPr txBox="1"/>
          <p:nvPr/>
        </p:nvSpPr>
        <p:spPr>
          <a:xfrm>
            <a:off x="1981200" y="274250"/>
            <a:ext cx="6138333" cy="646331"/>
          </a:xfrm>
          <a:prstGeom prst="rect">
            <a:avLst/>
          </a:prstGeom>
          <a:solidFill>
            <a:schemeClr val="bg2"/>
          </a:solidFill>
        </p:spPr>
        <p:txBody>
          <a:bodyPr wrap="square" rtlCol="0">
            <a:spAutoFit/>
          </a:bodyPr>
          <a:lstStyle/>
          <a:p>
            <a:r>
              <a:rPr lang="en-US" sz="3600" b="1" dirty="0">
                <a:latin typeface="Times New Roman" panose="02020603050405020304" pitchFamily="18" charset="0"/>
                <a:cs typeface="Times New Roman" panose="02020603050405020304" pitchFamily="18" charset="0"/>
              </a:rPr>
              <a:t>System Architecture </a:t>
            </a:r>
            <a:endParaRPr lang="en-IN" sz="3600" b="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xmlns="" id="{CAF0AFA9-4766-9941-7322-F4264BE75C65}"/>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EF5CD212-6AFC-4538-D01F-435B0FB22373}"/>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7" name="Picture 6" descr="Screenshot 2024-07-21 231841.png"/>
          <p:cNvPicPr>
            <a:picLocks noChangeAspect="1"/>
          </p:cNvPicPr>
          <p:nvPr/>
        </p:nvPicPr>
        <p:blipFill>
          <a:blip r:embed="rId2" cstate="print"/>
          <a:stretch>
            <a:fillRect/>
          </a:stretch>
        </p:blipFill>
        <p:spPr>
          <a:xfrm>
            <a:off x="2757021" y="1266523"/>
            <a:ext cx="7076296" cy="4444960"/>
          </a:xfrm>
          <a:prstGeom prst="rect">
            <a:avLst/>
          </a:prstGeom>
        </p:spPr>
      </p:pic>
    </p:spTree>
    <p:extLst>
      <p:ext uri="{BB962C8B-B14F-4D97-AF65-F5344CB8AC3E}">
        <p14:creationId xmlns:p14="http://schemas.microsoft.com/office/powerpoint/2010/main" xmlns="" val="432465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61686767-A7E2-97B2-7548-81771EDB8517}"/>
              </a:ext>
            </a:extLst>
          </p:cNvPr>
          <p:cNvSpPr txBox="1"/>
          <p:nvPr/>
        </p:nvSpPr>
        <p:spPr>
          <a:xfrm>
            <a:off x="2015864" y="743979"/>
            <a:ext cx="6593298" cy="646331"/>
          </a:xfrm>
          <a:prstGeom prst="rect">
            <a:avLst/>
          </a:prstGeom>
          <a:solidFill>
            <a:schemeClr val="bg2"/>
          </a:solidFill>
        </p:spPr>
        <p:txBody>
          <a:bodyPr wrap="square" rtlCol="0">
            <a:spAutoFit/>
          </a:bodyPr>
          <a:lstStyle/>
          <a:p>
            <a:r>
              <a:rPr lang="en-US" sz="3600" b="1" dirty="0">
                <a:latin typeface="Times New Roman" panose="02020603050405020304" pitchFamily="18" charset="0"/>
                <a:cs typeface="Times New Roman" panose="02020603050405020304" pitchFamily="18" charset="0"/>
              </a:rPr>
              <a:t>System Requirements Analysis</a:t>
            </a:r>
            <a:endParaRPr lang="en-IN" sz="3600" b="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xmlns="" id="{F286D1C5-0DDE-F590-D93B-9D64F0B9EDD4}"/>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xmlns="" id="{CFADDD61-76AA-479D-291C-A83BA2524D79}"/>
              </a:ext>
            </a:extLst>
          </p:cNvPr>
          <p:cNvSpPr txBox="1"/>
          <p:nvPr/>
        </p:nvSpPr>
        <p:spPr>
          <a:xfrm>
            <a:off x="281037" y="1988797"/>
            <a:ext cx="11634297" cy="3785652"/>
          </a:xfrm>
          <a:prstGeom prst="rect">
            <a:avLst/>
          </a:prstGeom>
          <a:noFill/>
        </p:spPr>
        <p:txBody>
          <a:bodyPr wrap="square">
            <a:spAutoFit/>
          </a:bodyPr>
          <a:lstStyle/>
          <a:p>
            <a:pPr algn="just"/>
            <a:r>
              <a:rPr lang="en-US" sz="2000" b="1" dirty="0" smtClean="0">
                <a:latin typeface="Times New Roman" pitchFamily="18" charset="0"/>
                <a:cs typeface="Times New Roman" pitchFamily="18" charset="0"/>
              </a:rPr>
              <a:t>Hardware Requirements:</a:t>
            </a:r>
            <a:endParaRPr lang="en-US" sz="2000" dirty="0" smtClean="0">
              <a:latin typeface="Times New Roman" pitchFamily="18" charset="0"/>
              <a:cs typeface="Times New Roman" pitchFamily="18" charset="0"/>
            </a:endParaRPr>
          </a:p>
          <a:p>
            <a:pPr algn="just"/>
            <a:r>
              <a:rPr lang="en-US" sz="2000" b="1" dirty="0" smtClean="0">
                <a:latin typeface="Times New Roman" pitchFamily="18" charset="0"/>
                <a:cs typeface="Times New Roman" pitchFamily="18" charset="0"/>
              </a:rPr>
              <a:t>CPU</a:t>
            </a:r>
            <a:r>
              <a:rPr lang="en-US" sz="2000" dirty="0" smtClean="0">
                <a:latin typeface="Times New Roman" pitchFamily="18" charset="0"/>
                <a:cs typeface="Times New Roman" pitchFamily="18" charset="0"/>
              </a:rPr>
              <a:t>: Dual-core processor or higher.</a:t>
            </a:r>
          </a:p>
          <a:p>
            <a:pPr algn="just"/>
            <a:r>
              <a:rPr lang="en-US" sz="2000" b="1" dirty="0" smtClean="0">
                <a:latin typeface="Times New Roman" pitchFamily="18" charset="0"/>
                <a:cs typeface="Times New Roman" pitchFamily="18" charset="0"/>
              </a:rPr>
              <a:t>GPU</a:t>
            </a:r>
            <a:r>
              <a:rPr lang="en-US" sz="2000" dirty="0" smtClean="0">
                <a:latin typeface="Times New Roman" pitchFamily="18" charset="0"/>
                <a:cs typeface="Times New Roman" pitchFamily="18" charset="0"/>
              </a:rPr>
              <a:t>: Not strictly necessary for basic functionalities but recommended for faster processing, especially with real-time applications.</a:t>
            </a:r>
          </a:p>
          <a:p>
            <a:pPr algn="just"/>
            <a:r>
              <a:rPr lang="en-US" sz="2000" b="1" dirty="0" smtClean="0">
                <a:latin typeface="Times New Roman" pitchFamily="18" charset="0"/>
                <a:cs typeface="Times New Roman" pitchFamily="18" charset="0"/>
              </a:rPr>
              <a:t>Memory</a:t>
            </a:r>
            <a:r>
              <a:rPr lang="en-US" sz="2000" dirty="0" smtClean="0">
                <a:latin typeface="Times New Roman" pitchFamily="18" charset="0"/>
                <a:cs typeface="Times New Roman" pitchFamily="18" charset="0"/>
              </a:rPr>
              <a:t>: At least 4 GB RAM.</a:t>
            </a:r>
          </a:p>
          <a:p>
            <a:pPr algn="just"/>
            <a:r>
              <a:rPr lang="en-US" sz="2000" b="1" dirty="0" smtClean="0">
                <a:latin typeface="Times New Roman" pitchFamily="18" charset="0"/>
                <a:cs typeface="Times New Roman" pitchFamily="18" charset="0"/>
              </a:rPr>
              <a:t>Storage</a:t>
            </a:r>
            <a:r>
              <a:rPr lang="en-US" sz="2000" dirty="0" smtClean="0">
                <a:latin typeface="Times New Roman" pitchFamily="18" charset="0"/>
                <a:cs typeface="Times New Roman" pitchFamily="18" charset="0"/>
              </a:rPr>
              <a:t>: Depending on the application and dataset size, sufficient storage for models and data.</a:t>
            </a:r>
          </a:p>
          <a:p>
            <a:pPr algn="just"/>
            <a:endParaRPr lang="en-US" sz="2000" dirty="0" smtClean="0">
              <a:latin typeface="Times New Roman" pitchFamily="18" charset="0"/>
              <a:cs typeface="Times New Roman" pitchFamily="18" charset="0"/>
            </a:endParaRPr>
          </a:p>
          <a:p>
            <a:pPr algn="just"/>
            <a:r>
              <a:rPr lang="en-US" sz="2000" b="1" dirty="0" smtClean="0">
                <a:latin typeface="Times New Roman" pitchFamily="18" charset="0"/>
                <a:cs typeface="Times New Roman" pitchFamily="18" charset="0"/>
              </a:rPr>
              <a:t>Software Requirements :</a:t>
            </a:r>
          </a:p>
          <a:p>
            <a:pPr algn="just"/>
            <a:r>
              <a:rPr lang="en-US" sz="2000" b="1" dirty="0" smtClean="0">
                <a:latin typeface="Times New Roman" pitchFamily="18" charset="0"/>
                <a:cs typeface="Times New Roman" pitchFamily="18" charset="0"/>
              </a:rPr>
              <a:t>Operating System</a:t>
            </a:r>
            <a:r>
              <a:rPr lang="en-US" sz="2000" dirty="0" smtClean="0">
                <a:latin typeface="Times New Roman" pitchFamily="18" charset="0"/>
                <a:cs typeface="Times New Roman" pitchFamily="18" charset="0"/>
              </a:rPr>
              <a:t>: Compatible with major operating systems such as Windows, </a:t>
            </a:r>
            <a:r>
              <a:rPr lang="en-US" sz="2000" dirty="0" err="1" smtClean="0">
                <a:latin typeface="Times New Roman" pitchFamily="18" charset="0"/>
                <a:cs typeface="Times New Roman" pitchFamily="18" charset="0"/>
              </a:rPr>
              <a:t>macOS</a:t>
            </a:r>
            <a:r>
              <a:rPr lang="en-US" sz="2000" dirty="0" smtClean="0">
                <a:latin typeface="Times New Roman" pitchFamily="18" charset="0"/>
                <a:cs typeface="Times New Roman" pitchFamily="18" charset="0"/>
              </a:rPr>
              <a:t>, Linux, and Android/</a:t>
            </a:r>
            <a:r>
              <a:rPr lang="en-US" sz="2000" dirty="0" err="1" smtClean="0">
                <a:latin typeface="Times New Roman" pitchFamily="18" charset="0"/>
                <a:cs typeface="Times New Roman" pitchFamily="18" charset="0"/>
              </a:rPr>
              <a:t>iOS</a:t>
            </a:r>
            <a:r>
              <a:rPr lang="en-US" sz="2000" dirty="0" smtClean="0">
                <a:latin typeface="Times New Roman" pitchFamily="18" charset="0"/>
                <a:cs typeface="Times New Roman" pitchFamily="18" charset="0"/>
              </a:rPr>
              <a:t> for mobile applications.</a:t>
            </a:r>
          </a:p>
          <a:p>
            <a:pPr algn="just"/>
            <a:r>
              <a:rPr lang="en-US" sz="2000" b="1" dirty="0" smtClean="0">
                <a:latin typeface="Times New Roman" pitchFamily="18" charset="0"/>
                <a:cs typeface="Times New Roman" pitchFamily="18" charset="0"/>
              </a:rPr>
              <a:t>Development Environment</a:t>
            </a:r>
            <a:r>
              <a:rPr lang="en-US" sz="2000" dirty="0" smtClean="0">
                <a:latin typeface="Times New Roman" pitchFamily="18" charset="0"/>
                <a:cs typeface="Times New Roman" pitchFamily="18" charset="0"/>
              </a:rPr>
              <a:t>: Suitable IDEs or text editors for programming (e.g., Python for </a:t>
            </a:r>
            <a:r>
              <a:rPr lang="en-US" sz="2000" dirty="0" err="1" smtClean="0">
                <a:latin typeface="Times New Roman" pitchFamily="18" charset="0"/>
                <a:cs typeface="Times New Roman" pitchFamily="18" charset="0"/>
              </a:rPr>
              <a:t>TensorFlow</a:t>
            </a:r>
            <a:r>
              <a:rPr lang="en-US" sz="2000" dirty="0" smtClean="0">
                <a:latin typeface="Times New Roman" pitchFamily="18" charset="0"/>
                <a:cs typeface="Times New Roman" pitchFamily="18" charset="0"/>
              </a:rPr>
              <a:t> or JavaScript for TensorFlow.js).</a:t>
            </a:r>
            <a:endParaRPr lang="en-US" sz="2000" dirty="0">
              <a:latin typeface="Times New Roman" pitchFamily="18" charset="0"/>
              <a:cs typeface="Times New Roman" pitchFamily="18" charset="0"/>
            </a:endParaRPr>
          </a:p>
        </p:txBody>
      </p:sp>
      <p:sp>
        <p:nvSpPr>
          <p:cNvPr id="3" name="Rectangle 2">
            <a:extLst>
              <a:ext uri="{FF2B5EF4-FFF2-40B4-BE49-F238E27FC236}">
                <a16:creationId xmlns:a16="http://schemas.microsoft.com/office/drawing/2014/main" xmlns="" id="{0C53FB89-0512-F22F-B7A9-303C2ED124B2}"/>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xmlns="" val="433121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11BEEDEC-562B-5E11-84D0-0A33A300B745}"/>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23F63B57-2C40-7E47-5571-D54BA3FAE8F7}"/>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p:cNvSpPr txBox="1"/>
          <p:nvPr/>
        </p:nvSpPr>
        <p:spPr>
          <a:xfrm>
            <a:off x="2218266" y="691665"/>
            <a:ext cx="7339802" cy="646331"/>
          </a:xfrm>
          <a:prstGeom prst="rect">
            <a:avLst/>
          </a:prstGeom>
          <a:noFill/>
        </p:spPr>
        <p:txBody>
          <a:bodyPr wrap="square" rtlCol="0">
            <a:spAutoFit/>
          </a:bodyPr>
          <a:lstStyle/>
          <a:p>
            <a:r>
              <a:rPr lang="en-IN" sz="3600" b="1" dirty="0">
                <a:highlight>
                  <a:srgbClr val="C0C0C0"/>
                </a:highlight>
                <a:latin typeface="Times New Roman" panose="02020603050405020304" pitchFamily="18" charset="0"/>
                <a:cs typeface="Times New Roman" panose="02020603050405020304" pitchFamily="18" charset="0"/>
              </a:rPr>
              <a:t>Implementation &amp; Methodology</a:t>
            </a:r>
          </a:p>
        </p:txBody>
      </p:sp>
      <p:sp>
        <p:nvSpPr>
          <p:cNvPr id="7" name="TextBox 6">
            <a:extLst>
              <a:ext uri="{FF2B5EF4-FFF2-40B4-BE49-F238E27FC236}">
                <a16:creationId xmlns:a16="http://schemas.microsoft.com/office/drawing/2014/main" xmlns="" id="{7258B376-358C-11E5-8A3B-12BD1FA75D6D}"/>
              </a:ext>
            </a:extLst>
          </p:cNvPr>
          <p:cNvSpPr txBox="1"/>
          <p:nvPr/>
        </p:nvSpPr>
        <p:spPr>
          <a:xfrm>
            <a:off x="315593" y="1908826"/>
            <a:ext cx="11162581" cy="3785652"/>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Variables</a:t>
            </a:r>
          </a:p>
          <a:p>
            <a:r>
              <a:rPr lang="en-US" sz="2000" dirty="0" smtClean="0">
                <a:latin typeface="Times New Roman" pitchFamily="18" charset="0"/>
                <a:cs typeface="Times New Roman" pitchFamily="18" charset="0"/>
              </a:rPr>
              <a:t>video: A variable to store the video capture element.</a:t>
            </a:r>
          </a:p>
          <a:p>
            <a:r>
              <a:rPr lang="en-US" sz="2000" dirty="0" err="1" smtClean="0">
                <a:latin typeface="Times New Roman" pitchFamily="18" charset="0"/>
                <a:cs typeface="Times New Roman" pitchFamily="18" charset="0"/>
              </a:rPr>
              <a:t>poseNet</a:t>
            </a:r>
            <a:r>
              <a:rPr lang="en-US" sz="2000" dirty="0" smtClean="0">
                <a:latin typeface="Times New Roman" pitchFamily="18" charset="0"/>
                <a:cs typeface="Times New Roman" pitchFamily="18" charset="0"/>
              </a:rPr>
              <a:t>: A variable to store the </a:t>
            </a:r>
            <a:r>
              <a:rPr lang="en-US" sz="2000" dirty="0" err="1" smtClean="0">
                <a:latin typeface="Times New Roman" pitchFamily="18" charset="0"/>
                <a:cs typeface="Times New Roman" pitchFamily="18" charset="0"/>
              </a:rPr>
              <a:t>PoseNet</a:t>
            </a:r>
            <a:r>
              <a:rPr lang="en-US" sz="2000" dirty="0" smtClean="0">
                <a:latin typeface="Times New Roman" pitchFamily="18" charset="0"/>
                <a:cs typeface="Times New Roman" pitchFamily="18" charset="0"/>
              </a:rPr>
              <a:t> model.</a:t>
            </a:r>
          </a:p>
          <a:p>
            <a:r>
              <a:rPr lang="en-US" sz="2000" dirty="0" smtClean="0">
                <a:latin typeface="Times New Roman" pitchFamily="18" charset="0"/>
                <a:cs typeface="Times New Roman" pitchFamily="18" charset="0"/>
              </a:rPr>
              <a:t>pose: A variable to store the detected pose.</a:t>
            </a:r>
          </a:p>
          <a:p>
            <a:r>
              <a:rPr lang="en-US" sz="2000" dirty="0" smtClean="0">
                <a:latin typeface="Times New Roman" pitchFamily="18" charset="0"/>
                <a:cs typeface="Times New Roman" pitchFamily="18" charset="0"/>
              </a:rPr>
              <a:t>speed: A variable to control the speed of the fruit's movement.</a:t>
            </a:r>
          </a:p>
          <a:p>
            <a:r>
              <a:rPr lang="en-US" sz="2000" dirty="0" smtClean="0">
                <a:latin typeface="Times New Roman" pitchFamily="18" charset="0"/>
                <a:cs typeface="Times New Roman" pitchFamily="18" charset="0"/>
              </a:rPr>
              <a:t>scores: A variable to keep track of the player's score.</a:t>
            </a:r>
          </a:p>
          <a:p>
            <a:r>
              <a:rPr lang="en-US" sz="2000" b="1" dirty="0" smtClean="0">
                <a:latin typeface="Times New Roman" pitchFamily="18" charset="0"/>
                <a:cs typeface="Times New Roman" pitchFamily="18" charset="0"/>
              </a:rPr>
              <a:t>Class: Fruit</a:t>
            </a:r>
          </a:p>
          <a:p>
            <a:r>
              <a:rPr lang="en-US" sz="2000" dirty="0" smtClean="0">
                <a:latin typeface="Times New Roman" pitchFamily="18" charset="0"/>
                <a:cs typeface="Times New Roman" pitchFamily="18" charset="0"/>
              </a:rPr>
              <a:t>This class represents a fruit in the game.</a:t>
            </a:r>
          </a:p>
          <a:p>
            <a:r>
              <a:rPr lang="en-US" sz="2000" b="1" dirty="0" smtClean="0">
                <a:latin typeface="Times New Roman" pitchFamily="18" charset="0"/>
                <a:cs typeface="Times New Roman" pitchFamily="18" charset="0"/>
              </a:rPr>
              <a:t>Constructor</a:t>
            </a:r>
          </a:p>
          <a:p>
            <a:r>
              <a:rPr lang="en-US" sz="2000" dirty="0" smtClean="0">
                <a:latin typeface="Times New Roman" pitchFamily="18" charset="0"/>
                <a:cs typeface="Times New Roman" pitchFamily="18" charset="0"/>
              </a:rPr>
              <a:t>x, y: The initial position of the fruit.</a:t>
            </a:r>
          </a:p>
          <a:p>
            <a:r>
              <a:rPr lang="en-US" sz="2000" dirty="0" smtClean="0">
                <a:latin typeface="Times New Roman" pitchFamily="18" charset="0"/>
                <a:cs typeface="Times New Roman" pitchFamily="18" charset="0"/>
              </a:rPr>
              <a:t>model: The 3D model of the fruit.</a:t>
            </a:r>
          </a:p>
          <a:p>
            <a:r>
              <a:rPr lang="en-US" sz="2000" dirty="0" err="1" smtClean="0">
                <a:latin typeface="Times New Roman" pitchFamily="18" charset="0"/>
                <a:cs typeface="Times New Roman" pitchFamily="18" charset="0"/>
              </a:rPr>
              <a:t>colorR</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colorG</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colorB</a:t>
            </a:r>
            <a:r>
              <a:rPr lang="en-US" sz="2000" dirty="0" smtClean="0">
                <a:latin typeface="Times New Roman" pitchFamily="18" charset="0"/>
                <a:cs typeface="Times New Roman" pitchFamily="18" charset="0"/>
              </a:rPr>
              <a:t>: The color components (RGB) of the fruit.</a:t>
            </a:r>
          </a:p>
        </p:txBody>
      </p:sp>
    </p:spTree>
    <p:extLst>
      <p:ext uri="{BB962C8B-B14F-4D97-AF65-F5344CB8AC3E}">
        <p14:creationId xmlns:p14="http://schemas.microsoft.com/office/powerpoint/2010/main" xmlns="" val="17370546"/>
      </p:ext>
    </p:extLst>
  </p:cSld>
  <p:clrMapOvr>
    <a:masterClrMapping/>
  </p:clrMapOvr>
</p:sld>
</file>

<file path=ppt/theme/theme1.xml><?xml version="1.0" encoding="utf-8"?>
<a:theme xmlns:a="http://schemas.openxmlformats.org/drawingml/2006/main" name="CITECH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CITECH template" id="{97582786-3044-42DC-82D5-DF699C5700B5}" vid="{B783C0B2-7648-4094-AA0A-D0EB59CA80A9}"/>
    </a:ext>
  </a:extLst>
</a:theme>
</file>

<file path=docProps/app.xml><?xml version="1.0" encoding="utf-8"?>
<Properties xmlns="http://schemas.openxmlformats.org/officeDocument/2006/extended-properties" xmlns:vt="http://schemas.openxmlformats.org/officeDocument/2006/docPropsVTypes">
  <Template>CITECH template</Template>
  <TotalTime>1947</TotalTime>
  <Words>1775</Words>
  <Application>Microsoft Office PowerPoint</Application>
  <PresentationFormat>Custom</PresentationFormat>
  <Paragraphs>139</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CITECH template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Varalatchoumy M</dc:creator>
  <cp:lastModifiedBy>syeds</cp:lastModifiedBy>
  <cp:revision>113</cp:revision>
  <dcterms:created xsi:type="dcterms:W3CDTF">2023-10-18T08:32:17Z</dcterms:created>
  <dcterms:modified xsi:type="dcterms:W3CDTF">2024-07-23T03:56:45Z</dcterms:modified>
</cp:coreProperties>
</file>